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56" r:id="rId2"/>
    <p:sldId id="320" r:id="rId3"/>
    <p:sldId id="317" r:id="rId4"/>
    <p:sldId id="318" r:id="rId5"/>
    <p:sldId id="319" r:id="rId6"/>
    <p:sldId id="278" r:id="rId7"/>
    <p:sldId id="322" r:id="rId8"/>
    <p:sldId id="323" r:id="rId9"/>
    <p:sldId id="279" r:id="rId10"/>
    <p:sldId id="324" r:id="rId11"/>
    <p:sldId id="280" r:id="rId12"/>
    <p:sldId id="325" r:id="rId13"/>
    <p:sldId id="327" r:id="rId14"/>
    <p:sldId id="328" r:id="rId15"/>
    <p:sldId id="329" r:id="rId16"/>
    <p:sldId id="331" r:id="rId17"/>
    <p:sldId id="332" r:id="rId18"/>
    <p:sldId id="283" r:id="rId19"/>
    <p:sldId id="326" r:id="rId20"/>
    <p:sldId id="338" r:id="rId21"/>
    <p:sldId id="333" r:id="rId22"/>
    <p:sldId id="285" r:id="rId23"/>
    <p:sldId id="286" r:id="rId24"/>
    <p:sldId id="287" r:id="rId25"/>
    <p:sldId id="289" r:id="rId26"/>
    <p:sldId id="339" r:id="rId27"/>
    <p:sldId id="321" r:id="rId28"/>
    <p:sldId id="334" r:id="rId29"/>
    <p:sldId id="335" r:id="rId30"/>
    <p:sldId id="293" r:id="rId31"/>
    <p:sldId id="295" r:id="rId32"/>
    <p:sldId id="336" r:id="rId33"/>
    <p:sldId id="337" r:id="rId34"/>
    <p:sldId id="296" r:id="rId35"/>
    <p:sldId id="297" r:id="rId36"/>
    <p:sldId id="308" r:id="rId37"/>
    <p:sldId id="310" r:id="rId38"/>
    <p:sldId id="265" r:id="rId39"/>
    <p:sldId id="266" r:id="rId40"/>
    <p:sldId id="267" r:id="rId41"/>
    <p:sldId id="268" r:id="rId42"/>
    <p:sldId id="269" r:id="rId43"/>
    <p:sldId id="270" r:id="rId44"/>
    <p:sldId id="271" r:id="rId45"/>
    <p:sldId id="272" r:id="rId46"/>
    <p:sldId id="273" r:id="rId47"/>
    <p:sldId id="274" r:id="rId48"/>
    <p:sldId id="275" r:id="rId49"/>
    <p:sldId id="276" r:id="rId50"/>
    <p:sldId id="277" r:id="rId51"/>
    <p:sldId id="262" r:id="rId52"/>
    <p:sldId id="263" r:id="rId53"/>
    <p:sldId id="316" r:id="rId54"/>
    <p:sldId id="315" r:id="rId55"/>
    <p:sldId id="340" r:id="rId56"/>
    <p:sldId id="314" r:id="rId57"/>
    <p:sldId id="343" r:id="rId58"/>
    <p:sldId id="344" r:id="rId59"/>
    <p:sldId id="345" r:id="rId60"/>
    <p:sldId id="346" r:id="rId61"/>
    <p:sldId id="347" r:id="rId62"/>
    <p:sldId id="348" r:id="rId63"/>
    <p:sldId id="349" r:id="rId64"/>
    <p:sldId id="350" r:id="rId65"/>
    <p:sldId id="351" r:id="rId66"/>
    <p:sldId id="352" r:id="rId6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74" autoAdjust="0"/>
    <p:restoredTop sz="90909" autoAdjust="0"/>
  </p:normalViewPr>
  <p:slideViewPr>
    <p:cSldViewPr>
      <p:cViewPr varScale="1">
        <p:scale>
          <a:sx n="57" d="100"/>
          <a:sy n="57" d="100"/>
        </p:scale>
        <p:origin x="398" y="-240"/>
      </p:cViewPr>
      <p:guideLst>
        <p:guide orient="horz" pos="2160"/>
        <p:guide pos="2880"/>
      </p:guideLst>
    </p:cSldViewPr>
  </p:slideViewPr>
  <p:outlineViewPr>
    <p:cViewPr>
      <p:scale>
        <a:sx n="33" d="100"/>
        <a:sy n="33" d="100"/>
      </p:scale>
      <p:origin x="0" y="-320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FA2EF-7015-4C53-8C7A-81E069AC5FE8}" type="datetimeFigureOut">
              <a:rPr lang="ru-RU" smtClean="0"/>
              <a:t>03.12.2019</a:t>
            </a:fld>
            <a:endParaRPr lang="ru-RU" dirty="0"/>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21EF4F-D7B1-4354-AFA7-4270B51F0CC7}" type="slidenum">
              <a:rPr lang="ru-RU" smtClean="0"/>
              <a:t>‹#›</a:t>
            </a:fld>
            <a:endParaRPr lang="ru-RU" dirty="0"/>
          </a:p>
        </p:txBody>
      </p:sp>
    </p:spTree>
    <p:extLst>
      <p:ext uri="{BB962C8B-B14F-4D97-AF65-F5344CB8AC3E}">
        <p14:creationId xmlns:p14="http://schemas.microsoft.com/office/powerpoint/2010/main" val="48987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                                                                                                                                                                                                                                                                                                                    </a:t>
            </a:r>
          </a:p>
        </p:txBody>
      </p:sp>
      <p:sp>
        <p:nvSpPr>
          <p:cNvPr id="4" name="Номер слайда 3"/>
          <p:cNvSpPr>
            <a:spLocks noGrp="1"/>
          </p:cNvSpPr>
          <p:nvPr>
            <p:ph type="sldNum" sz="quarter" idx="10"/>
          </p:nvPr>
        </p:nvSpPr>
        <p:spPr/>
        <p:txBody>
          <a:bodyPr/>
          <a:lstStyle/>
          <a:p>
            <a:fld id="{FB21EF4F-D7B1-4354-AFA7-4270B51F0CC7}" type="slidenum">
              <a:rPr lang="ru-RU" smtClean="0"/>
              <a:t>1</a:t>
            </a:fld>
            <a:endParaRPr lang="ru-RU" dirty="0"/>
          </a:p>
        </p:txBody>
      </p:sp>
    </p:spTree>
    <p:extLst>
      <p:ext uri="{BB962C8B-B14F-4D97-AF65-F5344CB8AC3E}">
        <p14:creationId xmlns:p14="http://schemas.microsoft.com/office/powerpoint/2010/main" val="3575603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B21EF4F-D7B1-4354-AFA7-4270B51F0CC7}" type="slidenum">
              <a:rPr lang="ru-RU" smtClean="0"/>
              <a:t>21</a:t>
            </a:fld>
            <a:endParaRPr lang="ru-RU" dirty="0"/>
          </a:p>
        </p:txBody>
      </p:sp>
    </p:spTree>
    <p:extLst>
      <p:ext uri="{BB962C8B-B14F-4D97-AF65-F5344CB8AC3E}">
        <p14:creationId xmlns:p14="http://schemas.microsoft.com/office/powerpoint/2010/main" val="1238111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pPr/>
              <a:t>03.12.2019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03.12.2019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03.12.2019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pPr/>
              <a:t>03.12.2019</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pPr/>
              <a:t>03.12.2019</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pPr/>
              <a:t>03.12.2019</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03.12.2019</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03.12.2019</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03.12.2019</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03.12.2019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03.12.2019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03.12.2019</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lamifaren.kz/publikacii-specialistov/termrnevroz-neobyasnimoe-povyshenie-temperatury-tela"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lamifaren.kz/pokazanija-k-primeneniju/page/chto-lyubyat-sustavy-sovety-kotorye-oblegchayut-zhizn"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lamifaren.kz/publikacii-specialistov/vosstanovlenie-xryashhevoj-tkani-sustavov"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188640"/>
            <a:ext cx="9001000" cy="1728192"/>
          </a:xfrm>
        </p:spPr>
        <p:txBody>
          <a:bodyPr>
            <a:normAutofit fontScale="90000"/>
          </a:bodyPr>
          <a:lstStyle/>
          <a:p>
            <a:br>
              <a:rPr lang="ru-RU" dirty="0"/>
            </a:br>
            <a:br>
              <a:rPr lang="ru-RU" dirty="0"/>
            </a:br>
            <a:br>
              <a:rPr lang="ru-RU" dirty="0"/>
            </a:br>
            <a:br>
              <a:rPr lang="ru-RU" dirty="0"/>
            </a:br>
            <a:endParaRPr lang="ru-RU" dirty="0"/>
          </a:p>
        </p:txBody>
      </p:sp>
      <p:sp>
        <p:nvSpPr>
          <p:cNvPr id="4" name="Прямоугольник 3">
            <a:extLst>
              <a:ext uri="{FF2B5EF4-FFF2-40B4-BE49-F238E27FC236}">
                <a16:creationId xmlns:a16="http://schemas.microsoft.com/office/drawing/2014/main" id="{1807A352-AEB8-4A3F-8C1D-CD197CA0D56C}"/>
              </a:ext>
            </a:extLst>
          </p:cNvPr>
          <p:cNvSpPr/>
          <p:nvPr/>
        </p:nvSpPr>
        <p:spPr>
          <a:xfrm>
            <a:off x="179512" y="188640"/>
            <a:ext cx="8352928" cy="2677656"/>
          </a:xfrm>
          <a:prstGeom prst="rect">
            <a:avLst/>
          </a:prstGeom>
        </p:spPr>
        <p:txBody>
          <a:bodyPr wrap="square">
            <a:spAutoFit/>
          </a:bodyPr>
          <a:lstStyle/>
          <a:p>
            <a:endParaRPr lang="ru-RU" sz="2400" dirty="0"/>
          </a:p>
          <a:p>
            <a:endParaRPr lang="ru-RU" sz="2400" dirty="0"/>
          </a:p>
          <a:p>
            <a:r>
              <a:rPr lang="ru-RU" sz="2400" dirty="0"/>
              <a:t>         </a:t>
            </a:r>
          </a:p>
          <a:p>
            <a:endParaRPr lang="ru-RU" sz="2400" dirty="0"/>
          </a:p>
          <a:p>
            <a:endParaRPr lang="ru-RU" sz="2400" dirty="0"/>
          </a:p>
          <a:p>
            <a:br>
              <a:rPr lang="ru-RU" sz="2400" dirty="0"/>
            </a:br>
            <a:endParaRPr lang="ru-RU" sz="2400" dirty="0"/>
          </a:p>
        </p:txBody>
      </p:sp>
      <p:sp>
        <p:nvSpPr>
          <p:cNvPr id="10" name="Подзаголовок 9">
            <a:extLst>
              <a:ext uri="{FF2B5EF4-FFF2-40B4-BE49-F238E27FC236}">
                <a16:creationId xmlns:a16="http://schemas.microsoft.com/office/drawing/2014/main" id="{D17E7C69-BBDF-4C52-93C8-B19223480C81}"/>
              </a:ext>
            </a:extLst>
          </p:cNvPr>
          <p:cNvSpPr>
            <a:spLocks noGrp="1"/>
          </p:cNvSpPr>
          <p:nvPr>
            <p:ph type="subTitle" idx="1"/>
          </p:nvPr>
        </p:nvSpPr>
        <p:spPr>
          <a:xfrm>
            <a:off x="179512" y="188640"/>
            <a:ext cx="8784976" cy="6480720"/>
          </a:xfrm>
        </p:spPr>
        <p:txBody>
          <a:bodyPr/>
          <a:lstStyle/>
          <a:p>
            <a:endParaRPr lang="ru-RU" dirty="0"/>
          </a:p>
          <a:p>
            <a:r>
              <a:rPr lang="ru-RU" dirty="0"/>
              <a:t>                                                                                                                   </a:t>
            </a:r>
          </a:p>
          <a:p>
            <a:r>
              <a:rPr lang="ru-RU" dirty="0"/>
              <a:t>Тема:                                                                                                                                                                                                                                                                                                                                                                                                                                                                                                                                                                                                                                                                                                                                                                                                                                                                                                      </a:t>
            </a:r>
          </a:p>
          <a:p>
            <a:r>
              <a:rPr lang="ru-RU" dirty="0"/>
              <a:t>                                                                                                                                                                                                     </a:t>
            </a:r>
          </a:p>
          <a:p>
            <a:r>
              <a:rPr lang="ru-RU" dirty="0"/>
              <a:t>«Оказание первой медицинской помощи  </a:t>
            </a:r>
          </a:p>
          <a:p>
            <a:r>
              <a:rPr lang="ru-RU" dirty="0"/>
              <a:t>при ушибах и  растяжениях»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505EB10-21CD-492C-A366-FA42ACB9D1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18728"/>
            <a:ext cx="9036496" cy="6777372"/>
          </a:xfrm>
          <a:prstGeom prst="rect">
            <a:avLst/>
          </a:prstGeom>
        </p:spPr>
      </p:pic>
    </p:spTree>
    <p:extLst>
      <p:ext uri="{BB962C8B-B14F-4D97-AF65-F5344CB8AC3E}">
        <p14:creationId xmlns:p14="http://schemas.microsoft.com/office/powerpoint/2010/main" val="1205360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13EBC0D4-3561-4073-84BD-2BD81D8D2216}"/>
              </a:ext>
            </a:extLst>
          </p:cNvPr>
          <p:cNvSpPr/>
          <p:nvPr/>
        </p:nvSpPr>
        <p:spPr>
          <a:xfrm>
            <a:off x="323528" y="188640"/>
            <a:ext cx="8352928" cy="5878532"/>
          </a:xfrm>
          <a:prstGeom prst="rect">
            <a:avLst/>
          </a:prstGeom>
        </p:spPr>
        <p:txBody>
          <a:bodyPr wrap="square">
            <a:spAutoFit/>
          </a:bodyPr>
          <a:lstStyle/>
          <a:p>
            <a:r>
              <a:rPr lang="ru-RU" dirty="0">
                <a:latin typeface="Times New Roman" panose="02020603050405020304" pitchFamily="18" charset="0"/>
                <a:ea typeface="Times New Roman" panose="02020603050405020304" pitchFamily="18" charset="0"/>
              </a:rPr>
              <a:t>Занимаясь спортом, физической культурой в школе (</a:t>
            </a:r>
            <a:r>
              <a:rPr lang="ru-RU" dirty="0">
                <a:solidFill>
                  <a:srgbClr val="000000"/>
                </a:solidFill>
                <a:latin typeface="Open Sans"/>
                <a:ea typeface="Times New Roman" panose="02020603050405020304" pitchFamily="18" charset="0"/>
              </a:rPr>
              <a:t>самый травм опасный урок)</a:t>
            </a:r>
            <a:r>
              <a:rPr lang="ru-RU" dirty="0">
                <a:latin typeface="Times New Roman" panose="02020603050405020304" pitchFamily="18" charset="0"/>
                <a:ea typeface="Times New Roman" panose="02020603050405020304" pitchFamily="18" charset="0"/>
              </a:rPr>
              <a:t>, мы не застрахованы от травм. </a:t>
            </a:r>
            <a:r>
              <a:rPr lang="ru-RU" dirty="0">
                <a:solidFill>
                  <a:srgbClr val="000000"/>
                </a:solidFill>
                <a:latin typeface="Open Sans"/>
                <a:ea typeface="Times New Roman" panose="02020603050405020304" pitchFamily="18" charset="0"/>
              </a:rPr>
              <a:t>Физическая культура в школе призвана повысить культуру здоровья учащегося, повлиять на оздоровление его стиля жизни и создать условия для более эффективного развития юного организма. </a:t>
            </a:r>
            <a:r>
              <a:rPr lang="ru-RU" dirty="0">
                <a:latin typeface="Times New Roman" panose="02020603050405020304" pitchFamily="18" charset="0"/>
                <a:ea typeface="Times New Roman" panose="02020603050405020304" pitchFamily="18" charset="0"/>
              </a:rPr>
              <a:t>Профилактика детского травматизма - одна из важнейших задач современного общества, которая должна быть достигнута, в первую очередь, соблюдением техники безопасности на занятиях физической культурой. Так или иначе, мы можем оказаться в ситуации, когда человеку нужно оказать первую   медицинскую помощь при травмах до приезда врачей.</a:t>
            </a:r>
          </a:p>
          <a:p>
            <a:endParaRPr lang="ru-RU" dirty="0">
              <a:latin typeface="Times New Roman" panose="02020603050405020304" pitchFamily="18" charset="0"/>
              <a:ea typeface="Times New Roman" panose="02020603050405020304" pitchFamily="18" charset="0"/>
            </a:endParaRPr>
          </a:p>
          <a:p>
            <a:pPr algn="ctr"/>
            <a:r>
              <a:rPr lang="ru-RU" dirty="0">
                <a:latin typeface="Times New Roman" panose="02020603050405020304" pitchFamily="18" charset="0"/>
              </a:rPr>
              <a:t>    </a:t>
            </a:r>
            <a:r>
              <a:rPr lang="ru-RU" dirty="0"/>
              <a:t> Что самое ценное на земле- (</a:t>
            </a:r>
          </a:p>
          <a:p>
            <a:pPr algn="ctr"/>
            <a:r>
              <a:rPr lang="ru-RU" dirty="0"/>
              <a:t>     Что самое  главное на земле (</a:t>
            </a:r>
          </a:p>
          <a:p>
            <a:pPr algn="ctr"/>
            <a:r>
              <a:rPr lang="ru-RU" dirty="0"/>
              <a:t>     Что самое важное на земле (</a:t>
            </a:r>
          </a:p>
          <a:p>
            <a:pPr algn="ctr"/>
            <a:endParaRPr lang="ru-RU" dirty="0"/>
          </a:p>
          <a:p>
            <a:r>
              <a:rPr lang="ru-RU" dirty="0"/>
              <a:t>                             Классификация и виды травм</a:t>
            </a:r>
          </a:p>
          <a:p>
            <a:endParaRPr lang="ru-RU" dirty="0"/>
          </a:p>
          <a:p>
            <a:r>
              <a:rPr lang="ru-RU" dirty="0"/>
              <a:t>    Все травмы можно разделить на две группы:</a:t>
            </a:r>
          </a:p>
          <a:p>
            <a:r>
              <a:rPr lang="ru-RU" dirty="0"/>
              <a:t>         - открытые (повреждение покров организма)</a:t>
            </a:r>
          </a:p>
          <a:p>
            <a:r>
              <a:rPr lang="ru-RU" dirty="0"/>
              <a:t>         -закрытые (внутренние травмы, при которых кожные покровы остаются целыми)</a:t>
            </a:r>
          </a:p>
          <a:p>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54905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5D4AB9D-6EAB-49A4-8B0E-BFA4827E2F23}"/>
              </a:ext>
            </a:extLst>
          </p:cNvPr>
          <p:cNvSpPr/>
          <p:nvPr/>
        </p:nvSpPr>
        <p:spPr>
          <a:xfrm>
            <a:off x="1187624" y="116632"/>
            <a:ext cx="7632848" cy="3985706"/>
          </a:xfrm>
          <a:prstGeom prst="rect">
            <a:avLst/>
          </a:prstGeom>
        </p:spPr>
        <p:txBody>
          <a:bodyPr wrap="square">
            <a:spAutoFit/>
          </a:bodyPr>
          <a:lstStyle/>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По характеру повреждения травмы могут быть:</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одиночные (когда поврежден один орган)   </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множественные (ряд однотипных повреждений)</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сочетанные (повреждения одновременно опорно-двигательного аппарата и внутренних    </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tabLst>
                <a:tab pos="899160" algn="l"/>
              </a:tabLst>
            </a:pPr>
            <a:r>
              <a:rPr lang="ru-RU" sz="2000" dirty="0">
                <a:solidFill>
                  <a:srgbClr val="000000"/>
                </a:solidFill>
                <a:latin typeface="Open Sans"/>
                <a:ea typeface="Times New Roman" panose="02020603050405020304" pitchFamily="18" charset="0"/>
                <a:cs typeface="Times New Roman" panose="02020603050405020304" pitchFamily="18" charset="0"/>
              </a:rPr>
              <a:t>- комбинированные (повреждение от двух и более травмирующих факторов)</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По степени тяжести травмы делятся на:</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лёгкие (ушибы, растяжения) ;</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средние (вывихи, переломы);                                                                                                                                                                     тяжёлые (сотрясение мозга)</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447244F6-94F6-4556-9D03-CCE8851EC1F2}"/>
              </a:ext>
            </a:extLst>
          </p:cNvPr>
          <p:cNvSpPr/>
          <p:nvPr/>
        </p:nvSpPr>
        <p:spPr>
          <a:xfrm>
            <a:off x="755576" y="1720840"/>
            <a:ext cx="8064896" cy="276999"/>
          </a:xfrm>
          <a:prstGeom prst="rect">
            <a:avLst/>
          </a:prstGeom>
        </p:spPr>
        <p:txBody>
          <a:bodyPr wrap="square">
            <a:spAutoFit/>
          </a:bodyPr>
          <a:lstStyle/>
          <a:p>
            <a:r>
              <a:rPr lang="ru-RU" sz="1200" b="1" dirty="0">
                <a:solidFill>
                  <a:srgbClr val="000000"/>
                </a:solidFill>
                <a:latin typeface="Open Sans"/>
                <a:ea typeface="Times New Roman" panose="02020603050405020304" pitchFamily="18" charset="0"/>
                <a:cs typeface="Times New Roman" panose="02020603050405020304" pitchFamily="18" charset="0"/>
              </a:rPr>
              <a:t> </a:t>
            </a:r>
            <a:endParaRPr lang="ru-RU" dirty="0"/>
          </a:p>
        </p:txBody>
      </p:sp>
      <p:sp>
        <p:nvSpPr>
          <p:cNvPr id="6" name="Прямоугольник 5">
            <a:extLst>
              <a:ext uri="{FF2B5EF4-FFF2-40B4-BE49-F238E27FC236}">
                <a16:creationId xmlns:a16="http://schemas.microsoft.com/office/drawing/2014/main" id="{C3DB9D29-FBAD-4142-B8B9-C9223BEDFC8E}"/>
              </a:ext>
            </a:extLst>
          </p:cNvPr>
          <p:cNvSpPr/>
          <p:nvPr/>
        </p:nvSpPr>
        <p:spPr>
          <a:xfrm rot="10800000" flipV="1">
            <a:off x="179512" y="4102338"/>
            <a:ext cx="8064896" cy="2492990"/>
          </a:xfrm>
          <a:prstGeom prst="rect">
            <a:avLst/>
          </a:prstGeom>
        </p:spPr>
        <p:txBody>
          <a:bodyPr wrap="square">
            <a:spAutoFit/>
          </a:bodyPr>
          <a:lstStyle/>
          <a:p>
            <a:r>
              <a:rPr lang="ru-RU" sz="1200" b="1" dirty="0">
                <a:solidFill>
                  <a:srgbClr val="000000"/>
                </a:solidFill>
                <a:latin typeface="Open Sans"/>
                <a:ea typeface="Times New Roman" panose="02020603050405020304" pitchFamily="18" charset="0"/>
                <a:cs typeface="Times New Roman" panose="02020603050405020304" pitchFamily="18" charset="0"/>
              </a:rPr>
              <a:t> </a:t>
            </a:r>
            <a:r>
              <a:rPr lang="ru-RU" sz="2000" b="1" dirty="0">
                <a:solidFill>
                  <a:srgbClr val="000000"/>
                </a:solidFill>
                <a:latin typeface="Open Sans"/>
                <a:ea typeface="Times New Roman" panose="02020603050405020304" pitchFamily="18" charset="0"/>
                <a:cs typeface="Times New Roman" panose="02020603050405020304" pitchFamily="18" charset="0"/>
              </a:rPr>
              <a:t>При занятиях гимнастикой-</a:t>
            </a:r>
            <a:r>
              <a:rPr lang="ru-RU" sz="2000" dirty="0">
                <a:solidFill>
                  <a:srgbClr val="000000"/>
                </a:solidFill>
                <a:latin typeface="Open Sans"/>
                <a:ea typeface="Times New Roman" panose="02020603050405020304" pitchFamily="18" charset="0"/>
                <a:cs typeface="Times New Roman" panose="02020603050405020304" pitchFamily="18" charset="0"/>
              </a:rPr>
              <a:t> возможны ссадины, потертости, ушибы и растяжения суставного аппарата преимущественно верхних конечностей.</a:t>
            </a:r>
            <a:r>
              <a:rPr lang="ru-RU" sz="2000" dirty="0"/>
              <a:t> Спортивная одежда и обувь, которые должны соответствовать данному уроку физической культуры. На занятиях физической культурой школьники входят в группу риска, которая подвержена травматизму, т.к. урок физкультуры отличается от других высокой двигательной активностью</a:t>
            </a:r>
            <a:r>
              <a:rPr lang="ru-RU" sz="1600" dirty="0"/>
              <a:t>. </a:t>
            </a:r>
          </a:p>
          <a:p>
            <a:r>
              <a:rPr lang="ru-RU" sz="1600" dirty="0">
                <a:solidFill>
                  <a:srgbClr val="000000"/>
                </a:solidFill>
                <a:latin typeface="Open Sans"/>
                <a:ea typeface="Times New Roman" panose="02020603050405020304" pitchFamily="18" charset="0"/>
                <a:cs typeface="Times New Roman" panose="02020603050405020304" pitchFamily="18" charset="0"/>
              </a:rPr>
              <a:t> </a:t>
            </a:r>
            <a:endParaRPr lang="ru-RU" sz="1600" dirty="0"/>
          </a:p>
        </p:txBody>
      </p:sp>
    </p:spTree>
    <p:extLst>
      <p:ext uri="{BB962C8B-B14F-4D97-AF65-F5344CB8AC3E}">
        <p14:creationId xmlns:p14="http://schemas.microsoft.com/office/powerpoint/2010/main" val="629599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CEFA9F29-2DF0-4C02-81F9-2BE83EF7F2D6}"/>
              </a:ext>
            </a:extLst>
          </p:cNvPr>
          <p:cNvSpPr/>
          <p:nvPr/>
        </p:nvSpPr>
        <p:spPr>
          <a:xfrm>
            <a:off x="467544" y="188640"/>
            <a:ext cx="7992888" cy="6463308"/>
          </a:xfrm>
          <a:prstGeom prst="rect">
            <a:avLst/>
          </a:prstGeom>
        </p:spPr>
        <p:txBody>
          <a:bodyPr wrap="square">
            <a:spAutoFit/>
          </a:bodyPr>
          <a:lstStyle/>
          <a:p>
            <a:r>
              <a:rPr lang="ru-RU" b="1" dirty="0">
                <a:solidFill>
                  <a:srgbClr val="000000"/>
                </a:solidFill>
                <a:latin typeface="Open Sans"/>
                <a:ea typeface="Times New Roman" panose="02020603050405020304" pitchFamily="18" charset="0"/>
                <a:cs typeface="Times New Roman" panose="02020603050405020304" pitchFamily="18" charset="0"/>
              </a:rPr>
              <a:t>Травматизм при занятиях легкой атлетикой</a:t>
            </a:r>
            <a:r>
              <a:rPr lang="ru-RU" dirty="0">
                <a:solidFill>
                  <a:srgbClr val="000000"/>
                </a:solidFill>
                <a:latin typeface="Open Sans"/>
                <a:ea typeface="Times New Roman" panose="02020603050405020304" pitchFamily="18" charset="0"/>
                <a:cs typeface="Times New Roman" panose="02020603050405020304" pitchFamily="18" charset="0"/>
              </a:rPr>
              <a:t> различается в зависимости от узкой специализации в видах спорта. Спринтеры, например, чаще страдают от растяжений и надрывов двуглавой мышцы бедра, икроножной мышцы, ахиллова сухожилия, растяжений связок голеностопного сустава. </a:t>
            </a:r>
            <a:r>
              <a:rPr lang="ru-RU" dirty="0"/>
              <a:t>При беге на средние и длинные дистанции возникают потертости стон и промежности, хронические заболевания сухожилий и мышц стопы и голени.</a:t>
            </a:r>
          </a:p>
          <a:p>
            <a:r>
              <a:rPr lang="ru-RU" b="1" dirty="0"/>
              <a:t> Для баскетболистов</a:t>
            </a:r>
            <a:r>
              <a:rPr lang="ru-RU" dirty="0"/>
              <a:t> характерны травмы связочного аппарата голеностопного сустава, ушибы, растяжения боковых, крестообразных связок, повреждения менисков коленного сустава, а также ушибы и растяжения связок пальцев и кистей рук.</a:t>
            </a:r>
          </a:p>
          <a:p>
            <a:r>
              <a:rPr lang="ru-RU" dirty="0"/>
              <a:t> </a:t>
            </a:r>
            <a:r>
              <a:rPr lang="ru-RU" b="1" dirty="0"/>
              <a:t>Травматизм у волейболистов</a:t>
            </a:r>
            <a:r>
              <a:rPr lang="ru-RU" dirty="0"/>
              <a:t>: ушибы пальцев кисти лучезапястного, плечевого и локтевого суставов, ушибы туловища, чаше связанные с дефектами оборудования, неудовлетворительным санитарным состоянием залов.</a:t>
            </a:r>
          </a:p>
          <a:p>
            <a:r>
              <a:rPr lang="ru-RU" b="1" dirty="0"/>
              <a:t>При занятиях футболом</a:t>
            </a:r>
            <a:r>
              <a:rPr lang="ru-RU" dirty="0"/>
              <a:t> травмируются, как правило, нижние конечности, возникают хронические артриты коленного сустава, растяжение связок коленного и голеностопного суставов, ушибы, надрывы и разрывы мышц задней поверхности бедра и приводящих мышц, травматические периоститы большой берцовой кости голени. Нужно обязательно следить, чтобы на поле, как и в других местах занятий, не было камней, стекол и других предметов, которые могут привести к травмам и падениям </a:t>
            </a:r>
          </a:p>
          <a:p>
            <a:r>
              <a:rPr lang="ru-RU" dirty="0">
                <a:solidFill>
                  <a:srgbClr val="000000"/>
                </a:solidFill>
                <a:latin typeface="Open Sans"/>
                <a:ea typeface="Times New Roman" panose="02020603050405020304" pitchFamily="18" charset="0"/>
                <a:cs typeface="Times New Roman" panose="02020603050405020304" pitchFamily="18" charset="0"/>
              </a:rPr>
              <a:t> </a:t>
            </a:r>
            <a:endParaRPr lang="ru-RU" dirty="0"/>
          </a:p>
        </p:txBody>
      </p:sp>
    </p:spTree>
    <p:extLst>
      <p:ext uri="{BB962C8B-B14F-4D97-AF65-F5344CB8AC3E}">
        <p14:creationId xmlns:p14="http://schemas.microsoft.com/office/powerpoint/2010/main" val="2504374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40D47BD6-5C84-416D-82B8-B1C4C6D1443F}"/>
              </a:ext>
            </a:extLst>
          </p:cNvPr>
          <p:cNvSpPr/>
          <p:nvPr/>
        </p:nvSpPr>
        <p:spPr>
          <a:xfrm>
            <a:off x="179512" y="188640"/>
            <a:ext cx="8712968" cy="1448089"/>
          </a:xfrm>
          <a:prstGeom prst="rect">
            <a:avLst/>
          </a:prstGeom>
        </p:spPr>
        <p:txBody>
          <a:bodyPr wrap="square">
            <a:spAutoFit/>
          </a:bodyPr>
          <a:lstStyle/>
          <a:p>
            <a:endParaRPr lang="ru-RU" dirty="0"/>
          </a:p>
          <a:p>
            <a:endParaRPr lang="ru-RU" dirty="0"/>
          </a:p>
          <a:p>
            <a:endParaRPr lang="ru-RU" dirty="0"/>
          </a:p>
          <a:p>
            <a:endParaRPr lang="ru-RU" dirty="0"/>
          </a:p>
          <a:p>
            <a:pPr>
              <a:lnSpc>
                <a:spcPct val="115000"/>
              </a:lnSpc>
              <a:spcAft>
                <a:spcPts val="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id="{4DCB4E32-C7CD-451A-8A8D-5E0390B418FE}"/>
              </a:ext>
            </a:extLst>
          </p:cNvPr>
          <p:cNvSpPr/>
          <p:nvPr/>
        </p:nvSpPr>
        <p:spPr>
          <a:xfrm>
            <a:off x="179512" y="188640"/>
            <a:ext cx="8764463" cy="6144759"/>
          </a:xfrm>
          <a:prstGeom prst="rect">
            <a:avLst/>
          </a:prstGeom>
        </p:spPr>
        <p:txBody>
          <a:bodyPr wrap="square">
            <a:spAutoFit/>
          </a:bodyPr>
          <a:lstStyle/>
          <a:p>
            <a:pPr algn="ctr">
              <a:lnSpc>
                <a:spcPct val="115000"/>
              </a:lnSpc>
              <a:spcAft>
                <a:spcPts val="0"/>
              </a:spcAft>
            </a:pPr>
            <a:r>
              <a:rPr lang="ru-RU" b="1" dirty="0">
                <a:solidFill>
                  <a:srgbClr val="000000"/>
                </a:solidFill>
                <a:latin typeface="Open Sans"/>
                <a:ea typeface="Times New Roman" panose="02020603050405020304" pitchFamily="18" charset="0"/>
                <a:cs typeface="Times New Roman" panose="02020603050405020304" pitchFamily="18" charset="0"/>
              </a:rPr>
              <a:t>Причины травматизма</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Анализ научно-методической литературы позволил выделить следующие причины травматизма на уроках физической культуры:</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-организационные недостатки при проведении занятий и соревнований. Нарушение инструкций и положений о проведении уроков физкультуры, соревнований.</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-сдвоенные уроки (когда два класса разных возрастных групп занимаются в одном зале одновременно)</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-несоответствие уровня физического развития и двигательной подготовленности;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-использование плохо сформированных умений и навыков в качестве средств развития физических способностей, что ведет к отвлечению внимания, учащихся от техники выполнения двигательного действия и, как следствие, к нарушению точности воспроизведения пространственных и временных параметров двигательного действия;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-невыполнение правил функциональной подготовки организма перед выполнением физических упражнений (например, перед значительными нагрузками не проведена разминка или разминка была слишком интенсивной, что вызвало преждевременное утомление учащихся);</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6672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5D82FDC-C98C-4E05-A306-83013BB93EE1}"/>
              </a:ext>
            </a:extLst>
          </p:cNvPr>
          <p:cNvSpPr/>
          <p:nvPr/>
        </p:nvSpPr>
        <p:spPr>
          <a:xfrm>
            <a:off x="107504" y="188640"/>
            <a:ext cx="8856984" cy="1331134"/>
          </a:xfrm>
          <a:prstGeom prst="rect">
            <a:avLst/>
          </a:prstGeom>
        </p:spPr>
        <p:txBody>
          <a:bodyPr wrap="square">
            <a:spAutoFit/>
          </a:bodyPr>
          <a:lstStyle/>
          <a:p>
            <a:pPr>
              <a:lnSpc>
                <a:spcPct val="115000"/>
              </a:lnSpc>
              <a:spcAft>
                <a:spcPts val="0"/>
              </a:spcAft>
            </a:pPr>
            <a:endParaRPr lang="ru-RU" sz="1400" dirty="0">
              <a:solidFill>
                <a:srgbClr val="000000"/>
              </a:solidFill>
              <a:effectLst/>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effectLst/>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EA5F75D0-4A6F-4B0C-BD35-70EFD768470E}"/>
              </a:ext>
            </a:extLst>
          </p:cNvPr>
          <p:cNvSpPr/>
          <p:nvPr/>
        </p:nvSpPr>
        <p:spPr>
          <a:xfrm>
            <a:off x="107504" y="188640"/>
            <a:ext cx="8856984" cy="8108374"/>
          </a:xfrm>
          <a:prstGeom prst="rect">
            <a:avLst/>
          </a:prstGeom>
        </p:spPr>
        <p:txBody>
          <a:bodyPr wrap="square">
            <a:spAutoFit/>
          </a:bodyPr>
          <a:lstStyle/>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-отсутствие у учителя умений и навыков в применении страховки при обучении школьников двигательным действиям;</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-некачественный спортивный инвентарь;</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-неправильная организация и методика проведения учебных занятий;</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-неблагоприятные метеорологические условия, нарушение правил содержания мест занятий;</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 нарушение правил врачебного контроля.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r>
              <a:rPr lang="ru-RU" dirty="0">
                <a:solidFill>
                  <a:srgbClr val="000000"/>
                </a:solidFill>
                <a:latin typeface="Open Sans"/>
                <a:ea typeface="Times New Roman" panose="02020603050405020304" pitchFamily="18" charset="0"/>
                <a:cs typeface="Times New Roman" panose="02020603050405020304" pitchFamily="18" charset="0"/>
              </a:rPr>
              <a:t>       Следовательно, причинами травм и несчастных случаев является нарушение правил, обязательных при проведении занятий по физической культуре в учебном заведении.</a:t>
            </a:r>
          </a:p>
          <a:p>
            <a:r>
              <a:rPr lang="ru-RU" dirty="0">
                <a:solidFill>
                  <a:srgbClr val="000000"/>
                </a:solidFill>
                <a:latin typeface="Open Sans"/>
                <a:ea typeface="Times New Roman" panose="02020603050405020304" pitchFamily="18" charset="0"/>
                <a:cs typeface="Times New Roman" panose="02020603050405020304" pitchFamily="18" charset="0"/>
              </a:rPr>
              <a:t>       Анализ причин травм свидетельствует о том, что большинство из них можно было предупредить</a:t>
            </a:r>
          </a:p>
          <a:p>
            <a:endParaRPr lang="ru-RU" dirty="0">
              <a:solidFill>
                <a:srgbClr val="000000"/>
              </a:solidFill>
              <a:latin typeface="Open Sans"/>
              <a:ea typeface="Times New Roman" panose="02020603050405020304" pitchFamily="18" charset="0"/>
              <a:cs typeface="Times New Roman" panose="02020603050405020304" pitchFamily="18" charset="0"/>
            </a:endParaRPr>
          </a:p>
          <a:p>
            <a:r>
              <a:rPr lang="ru-RU" sz="2000" b="1" dirty="0"/>
              <a:t>           Предупреждение травматизма при занятиях физической культурой.</a:t>
            </a:r>
            <a:endParaRPr lang="ru-RU" sz="2000" dirty="0"/>
          </a:p>
          <a:p>
            <a:r>
              <a:rPr lang="ru-RU" sz="2000" dirty="0"/>
              <a:t>               Учитель физической культуры или лицо, проводящее занятие по физическому воспитанию несут прямую ответственность за охрану жизни и здоровья учащихся.</a:t>
            </a:r>
          </a:p>
          <a:p>
            <a:r>
              <a:rPr lang="ru-RU" sz="2000" dirty="0"/>
              <a:t>              На администрацию школ возлагается ответственность за исправность спортивного инвентаря и оборудования, соответствие санитарно-гигиенических условий требованиям, предъявляемым к месту проведения занятий.</a:t>
            </a:r>
          </a:p>
          <a:p>
            <a:endParaRPr lang="ru-RU" dirty="0">
              <a:solidFill>
                <a:srgbClr val="000000"/>
              </a:solidFill>
              <a:latin typeface="Open Sans"/>
              <a:cs typeface="Times New Roman" panose="02020603050405020304" pitchFamily="18" charset="0"/>
            </a:endParaRPr>
          </a:p>
          <a:p>
            <a:endParaRPr lang="ru-RU" dirty="0">
              <a:solidFill>
                <a:srgbClr val="000000"/>
              </a:solidFill>
              <a:latin typeface="Open Sans"/>
              <a:cs typeface="Times New Roman" panose="02020603050405020304" pitchFamily="18" charset="0"/>
            </a:endParaRPr>
          </a:p>
          <a:p>
            <a:endParaRPr lang="ru-RU" dirty="0">
              <a:solidFill>
                <a:srgbClr val="000000"/>
              </a:solidFill>
              <a:latin typeface="Open Sans"/>
              <a:cs typeface="Times New Roman" panose="02020603050405020304" pitchFamily="18" charset="0"/>
            </a:endParaRPr>
          </a:p>
          <a:p>
            <a:endParaRPr lang="ru-RU" dirty="0">
              <a:solidFill>
                <a:srgbClr val="000000"/>
              </a:solidFill>
              <a:latin typeface="Open Sans"/>
              <a:cs typeface="Times New Roman" panose="02020603050405020304" pitchFamily="18" charset="0"/>
            </a:endParaRPr>
          </a:p>
          <a:p>
            <a:endParaRPr lang="ru-RU" dirty="0">
              <a:solidFill>
                <a:srgbClr val="000000"/>
              </a:solidFill>
              <a:latin typeface="Open Sans"/>
              <a:cs typeface="Times New Roman" panose="02020603050405020304" pitchFamily="18" charset="0"/>
            </a:endParaRPr>
          </a:p>
          <a:p>
            <a:endParaRPr lang="ru-RU" dirty="0"/>
          </a:p>
        </p:txBody>
      </p:sp>
    </p:spTree>
    <p:extLst>
      <p:ext uri="{BB962C8B-B14F-4D97-AF65-F5344CB8AC3E}">
        <p14:creationId xmlns:p14="http://schemas.microsoft.com/office/powerpoint/2010/main" val="685700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D0673AC-EF01-4A88-BE60-6993F738D464}"/>
              </a:ext>
            </a:extLst>
          </p:cNvPr>
          <p:cNvSpPr/>
          <p:nvPr/>
        </p:nvSpPr>
        <p:spPr>
          <a:xfrm>
            <a:off x="107504" y="188641"/>
            <a:ext cx="9036496" cy="10047366"/>
          </a:xfrm>
          <a:prstGeom prst="rect">
            <a:avLst/>
          </a:prstGeom>
        </p:spPr>
        <p:txBody>
          <a:bodyPr wrap="square">
            <a:spAutoFit/>
          </a:bodyPr>
          <a:lstStyle/>
          <a:p>
            <a:pPr>
              <a:lnSpc>
                <a:spcPct val="115000"/>
              </a:lnSpc>
            </a:pPr>
            <a:r>
              <a:rPr lang="ru-RU" dirty="0"/>
              <a:t>              На медицинский персонал возлагается ответственность за проведение в установленном порядке лечебно-профилактических мероприятий, содействующих сохранению здоровья учащихся, а также осуществления санитарного надзора за местами и условиями проведения учебно-воспитательного процесса по физической культуре</a:t>
            </a:r>
            <a:endParaRPr lang="ru-RU" sz="2000" dirty="0"/>
          </a:p>
          <a:p>
            <a:pPr>
              <a:lnSpc>
                <a:spcPct val="115000"/>
              </a:lnSpc>
            </a:pPr>
            <a:r>
              <a:rPr lang="ru-RU" sz="2000" dirty="0"/>
              <a:t>             Работа по профилактике травматизма и несчастных случаев, а также грамотное оказание первой помощи при травмах на занятиях физической культурой является одной из важнейших задач преподавателей, тренеров, администрации, медицинских работников. К сожалению, не все и не всегда проводят эту работу регулярно и последовательно.  Множество нарушений организационного, методического, санитарно-гигиенического характера приводит к травмам. </a:t>
            </a:r>
          </a:p>
          <a:p>
            <a:r>
              <a:rPr lang="ru-RU" sz="2000" dirty="0"/>
              <a:t>      </a:t>
            </a:r>
            <a:r>
              <a:rPr lang="ru-RU" sz="2000" b="1" dirty="0"/>
              <a:t>Во избежание</a:t>
            </a:r>
            <a:r>
              <a:rPr lang="ru-RU" sz="2000" dirty="0"/>
              <a:t> возможных травм необходимо выполнять следующие правила:</a:t>
            </a:r>
          </a:p>
          <a:p>
            <a:r>
              <a:rPr lang="ru-RU" sz="2000" dirty="0"/>
              <a:t>                    - инвентарь должен находиться в хорошем состоянии и находиться в полной исправности и быть надежно закреплены, создать безопасную зону вокруг каждого гимнастического снаряда и острых углов, выступов</a:t>
            </a:r>
          </a:p>
          <a:p>
            <a:r>
              <a:rPr lang="ru-RU" sz="2000" dirty="0"/>
              <a:t>                    - к занятиям допускаются учащиеся, прошедшие медицинский осмотр и инструктаж по технике безопасности на занятиях;</a:t>
            </a:r>
          </a:p>
          <a:p>
            <a:r>
              <a:rPr lang="ru-RU" sz="2000" dirty="0"/>
              <a:t>                   - при проведении занятий должно соблюдаться расписание учебных занятий, режимы занятий и отдыха;</a:t>
            </a:r>
          </a:p>
          <a:p>
            <a:endParaRPr lang="ru-RU" sz="2000" dirty="0"/>
          </a:p>
          <a:p>
            <a:pPr>
              <a:lnSpc>
                <a:spcPct val="115000"/>
              </a:lnSpc>
              <a:spcAft>
                <a:spcPts val="0"/>
              </a:spcAft>
            </a:pPr>
            <a:endParaRPr lang="ru-RU" sz="2000" dirty="0">
              <a:solidFill>
                <a:srgbClr val="000000"/>
              </a:solidFill>
              <a:effectLst/>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effectLst/>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effectLst/>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effectLst/>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014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569D7C9-C2CE-498E-A96D-096E93FC2C7F}"/>
              </a:ext>
            </a:extLst>
          </p:cNvPr>
          <p:cNvSpPr/>
          <p:nvPr/>
        </p:nvSpPr>
        <p:spPr>
          <a:xfrm>
            <a:off x="296652" y="356620"/>
            <a:ext cx="8550696" cy="390300"/>
          </a:xfrm>
          <a:prstGeom prst="rect">
            <a:avLst/>
          </a:prstGeom>
        </p:spPr>
        <p:txBody>
          <a:bodyPr wrap="square">
            <a:spAutoFit/>
          </a:bodyPr>
          <a:lstStyle/>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AB20706B-78F7-4A39-896A-CC2DE69ADE91}"/>
              </a:ext>
            </a:extLst>
          </p:cNvPr>
          <p:cNvSpPr/>
          <p:nvPr/>
        </p:nvSpPr>
        <p:spPr>
          <a:xfrm>
            <a:off x="107504" y="-8608"/>
            <a:ext cx="9013601" cy="8571577"/>
          </a:xfrm>
          <a:prstGeom prst="rect">
            <a:avLst/>
          </a:prstGeom>
        </p:spPr>
        <p:txBody>
          <a:bodyPr wrap="square">
            <a:spAutoFit/>
          </a:bodyPr>
          <a:lstStyle/>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аптечка, укомплектованная всем необходимым находится в спортивном зале;</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началом занятий необходимо проверить готовность зала:</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убрать все посторонние и выступающие предметы;</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проверить чистоту пола; Наличие освещения и вентиляции в зале;</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убедиться в исправности инвентаря; Проветрить помещение;</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проверить температурный режим в зале;</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учащиеся должны быть в соответствующих занятию спортивной форме;</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проверить состояние ногтей, отсутствию часов, браслетов, украшений и других предметов для избегания травм;</a:t>
            </a:r>
          </a:p>
          <a:p>
            <a:r>
              <a:rPr lang="ru-RU" sz="2000" dirty="0"/>
              <a:t>                   - перед занятием напомнить о правилах безопасности на данном занятии и требовать их исполнения;</a:t>
            </a:r>
          </a:p>
          <a:p>
            <a:r>
              <a:rPr lang="ru-RU" sz="2000" dirty="0"/>
              <a:t>                   - научить учащихся вести дневник самоконтроля;</a:t>
            </a:r>
          </a:p>
          <a:p>
            <a:r>
              <a:rPr lang="ru-RU" sz="2000" dirty="0"/>
              <a:t>                   - проверить численность класса и заполнить журнал;</a:t>
            </a:r>
            <a:endParaRPr lang="ru-RU" sz="2000" dirty="0">
              <a:solidFill>
                <a:srgbClr val="000000"/>
              </a:solidFill>
              <a:latin typeface="Open Sans"/>
              <a:ea typeface="Times New Roman" panose="02020603050405020304" pitchFamily="18" charset="0"/>
              <a:cs typeface="Times New Roman" panose="02020603050405020304" pitchFamily="18" charset="0"/>
            </a:endParaRPr>
          </a:p>
          <a:p>
            <a:r>
              <a:rPr lang="ru-RU" sz="2000" dirty="0"/>
              <a:t>                   - начинать занятие с разминки, затем переходить к основной части;</a:t>
            </a:r>
          </a:p>
          <a:p>
            <a:r>
              <a:rPr lang="ru-RU" sz="2000" dirty="0"/>
              <a:t>                    - занятие должно быть организованно согласно плана-конспекта занятия</a:t>
            </a:r>
          </a:p>
          <a:p>
            <a:r>
              <a:rPr lang="ru-RU" sz="2000" dirty="0"/>
              <a:t>                    - необходимо соблюдать порядок и дисциплину на занятии;</a:t>
            </a:r>
            <a:endParaRPr lang="ru-RU" sz="2000" dirty="0">
              <a:solidFill>
                <a:srgbClr val="000000"/>
              </a:solidFill>
              <a:effectLst/>
              <a:latin typeface="Open Sans"/>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Calibri" panose="020F0502020204030204" pitchFamily="34" charset="0"/>
                <a:cs typeface="Times New Roman" panose="02020603050405020304" pitchFamily="18" charset="0"/>
              </a:rPr>
              <a:t>   </a:t>
            </a:r>
          </a:p>
          <a:p>
            <a:pPr>
              <a:lnSpc>
                <a:spcPct val="115000"/>
              </a:lnSpc>
              <a:spcAft>
                <a:spcPts val="0"/>
              </a:spcAft>
            </a:pPr>
            <a:endParaRPr lang="ru-RU" sz="2000" dirty="0">
              <a:solidFill>
                <a:srgbClr val="000000"/>
              </a:solidFill>
              <a:effectLst/>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2000" dirty="0">
              <a:solidFill>
                <a:srgbClr val="000000"/>
              </a:solidFill>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2000" dirty="0">
              <a:solidFill>
                <a:srgbClr val="000000"/>
              </a:solidFill>
              <a:effectLst/>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9026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A617C71-E4E3-4814-A981-C4111FD4FB44}"/>
              </a:ext>
            </a:extLst>
          </p:cNvPr>
          <p:cNvSpPr/>
          <p:nvPr/>
        </p:nvSpPr>
        <p:spPr>
          <a:xfrm>
            <a:off x="251520" y="188640"/>
            <a:ext cx="8712968" cy="8205323"/>
          </a:xfrm>
          <a:prstGeom prst="rect">
            <a:avLst/>
          </a:prstGeom>
        </p:spPr>
        <p:txBody>
          <a:bodyPr wrap="square">
            <a:spAutoFit/>
          </a:bodyPr>
          <a:lstStyle/>
          <a:p>
            <a:pPr>
              <a:lnSpc>
                <a:spcPct val="115000"/>
              </a:lnSpc>
              <a:spcAft>
                <a:spcPts val="0"/>
              </a:spcAft>
              <a:tabLst>
                <a:tab pos="708660" algn="l"/>
              </a:tabLst>
            </a:pPr>
            <a:r>
              <a:rPr lang="ru-RU" sz="1200" dirty="0">
                <a:solidFill>
                  <a:srgbClr val="000000"/>
                </a:solidFill>
                <a:latin typeface="Open Sans"/>
                <a:ea typeface="Times New Roman" panose="02020603050405020304" pitchFamily="18" charset="0"/>
                <a:cs typeface="Times New Roman" panose="02020603050405020304" pitchFamily="18" charset="0"/>
              </a:rPr>
              <a:t>                       -   </a:t>
            </a:r>
            <a:r>
              <a:rPr lang="ru-RU" dirty="0">
                <a:solidFill>
                  <a:srgbClr val="000000"/>
                </a:solidFill>
                <a:latin typeface="Open Sans"/>
                <a:ea typeface="Calibri" panose="020F0502020204030204" pitchFamily="34" charset="0"/>
                <a:cs typeface="Times New Roman" panose="02020603050405020304" pitchFamily="18" charset="0"/>
              </a:rPr>
              <a:t>соблюдать принципы доступности, последовательности нагрузок</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 в конце занятия провести упражнения на восстановление дыхания;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 учить учащихся правильному и безопасному выполнению упражнений;</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 осуществлять страховку занимающихся в необходимых случаях;</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 по медицинским показаниям знать физическую подготовленность и  функциональные возможности учащихся;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 не оставлять детей без присмотра во время занятия;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 чередовать нагрузку и отдых во время занятия;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 вести контроль за физическими нагрузками и обучать детей самоконтролю;</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 уметь визуально определять самочувствие по внешним признакам;</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 при плохом самочувствии освободить учащегося от занятия;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 не допускать входа и выхода в зал без разрешения учителя до, во время занятия и после;</a:t>
            </a:r>
          </a:p>
          <a:p>
            <a:r>
              <a:rPr lang="ru-RU" sz="2000" dirty="0"/>
              <a:t>               - требовать от учащихся прекращения выполнения упражнений по первому сигналу учителя;</a:t>
            </a:r>
          </a:p>
          <a:p>
            <a:r>
              <a:rPr lang="ru-RU" sz="2000" dirty="0"/>
              <a:t>                 - в процессе занятий и игр учащиеся обязаны соблюдать правила занятий и игр;</a:t>
            </a:r>
          </a:p>
          <a:p>
            <a:r>
              <a:rPr lang="ru-RU" sz="2400" dirty="0"/>
              <a:t>                 -  </a:t>
            </a:r>
            <a:r>
              <a:rPr lang="ru-RU" sz="2000" dirty="0"/>
              <a:t>избегать столкновений, толчков, ударов;</a:t>
            </a:r>
          </a:p>
          <a:p>
            <a:pPr>
              <a:lnSpc>
                <a:spcPct val="115000"/>
              </a:lnSpc>
              <a:spcAft>
                <a:spcPts val="0"/>
              </a:spcAft>
            </a:pPr>
            <a:endParaRPr lang="ru-RU" sz="1400" dirty="0">
              <a:solidFill>
                <a:srgbClr val="000000"/>
              </a:solidFill>
              <a:effectLst/>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effectLst/>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effectLst/>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0480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3FA6C5E-3CA2-42EC-84B3-C9962AEBC8E4}"/>
              </a:ext>
            </a:extLst>
          </p:cNvPr>
          <p:cNvSpPr/>
          <p:nvPr/>
        </p:nvSpPr>
        <p:spPr>
          <a:xfrm>
            <a:off x="0" y="188640"/>
            <a:ext cx="8964488" cy="7916013"/>
          </a:xfrm>
          <a:prstGeom prst="rect">
            <a:avLst/>
          </a:prstGeom>
        </p:spPr>
        <p:txBody>
          <a:bodyPr wrap="square">
            <a:spAutoFit/>
          </a:bodyPr>
          <a:lstStyle/>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 при обнаружении обстоятельств, которые могут нести угрозу жизни здоровью, немедленно прекратить занятия и сообщить об этом администрации школы, а учащихся вывести в безопасное место;</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dirty="0">
                <a:solidFill>
                  <a:srgbClr val="000000"/>
                </a:solidFill>
                <a:latin typeface="Open Sans"/>
                <a:ea typeface="Times New Roman" panose="02020603050405020304" pitchFamily="18" charset="0"/>
                <a:cs typeface="Times New Roman" panose="02020603050405020304" pitchFamily="18" charset="0"/>
              </a:rPr>
              <a:t>            - при получении учащимися травмы немедленно остановить занятие, оказать ему первую медицинскую помощь, пригласить медработника, сообщить о случившемся администрации школы и родителям;</a:t>
            </a:r>
          </a:p>
          <a:p>
            <a:pPr>
              <a:lnSpc>
                <a:spcPct val="115000"/>
              </a:lnSpc>
              <a:spcAft>
                <a:spcPts val="0"/>
              </a:spcAft>
            </a:pPr>
            <a:r>
              <a:rPr lang="ru-RU" dirty="0"/>
              <a:t>              - при необходимости принять участие в расследовании несчастного случая,</a:t>
            </a:r>
          </a:p>
          <a:p>
            <a:pPr>
              <a:lnSpc>
                <a:spcPct val="115000"/>
              </a:lnSpc>
              <a:spcAft>
                <a:spcPts val="0"/>
              </a:spcAft>
            </a:pPr>
            <a:r>
              <a:rPr lang="ru-RU" dirty="0"/>
              <a:t>что любая травма не является местным заболеванием, а отражается на деятельности всего организма</a:t>
            </a:r>
          </a:p>
          <a:p>
            <a:r>
              <a:rPr lang="ru-RU" sz="2000" b="1" dirty="0"/>
              <a:t>        Правила оказания первой помощи на уроках физической культуры</a:t>
            </a:r>
            <a:r>
              <a:rPr lang="ru-RU" sz="2000" dirty="0"/>
              <a:t>.</a:t>
            </a:r>
          </a:p>
          <a:p>
            <a:r>
              <a:rPr lang="ru-RU" sz="2000" dirty="0"/>
              <a:t>            При занятиях физическими упражнениями у школьников могут возникать травмы, ушибы и другие функциональные нарушения. Важно уметь правильно и своевременно оказать первую помощь в таких случаях.</a:t>
            </a:r>
          </a:p>
          <a:p>
            <a:r>
              <a:rPr lang="ru-RU" sz="2000" dirty="0"/>
              <a:t>            Первая помощь заключается в прекращении дальнейшего воздействия травмирующих факторов, проведении простейших лечебных мероприятий и в обеспечении скорейшей транспортировки пострадавшего в лечебное учреждение, предупреждении опасных последствий травм, кровотечений, инфекций и шока. </a:t>
            </a:r>
          </a:p>
          <a:p>
            <a:r>
              <a:rPr lang="ru-RU" sz="2000" dirty="0"/>
              <a:t>          Порядок и принципы действий в случае, если учащийся во время учебного процесса получил травму:</a:t>
            </a:r>
          </a:p>
          <a:p>
            <a:r>
              <a:rPr lang="ru-RU" sz="2000" dirty="0"/>
              <a:t>          - обдуманность, решительность и спокойствие (не допускать паники) </a:t>
            </a:r>
          </a:p>
          <a:p>
            <a:r>
              <a:rPr lang="ru-RU" sz="2000" dirty="0"/>
              <a:t>             -</a:t>
            </a:r>
            <a:endParaRPr lang="ru-RU" dirty="0"/>
          </a:p>
          <a:p>
            <a:pPr>
              <a:lnSpc>
                <a:spcPct val="115000"/>
              </a:lnSpc>
              <a:spcAft>
                <a:spcPts val="0"/>
              </a:spcAft>
            </a:pPr>
            <a:endParaRPr lang="ru-RU" dirty="0"/>
          </a:p>
          <a:p>
            <a:pPr>
              <a:lnSpc>
                <a:spcPct val="115000"/>
              </a:lnSpc>
              <a:spcAft>
                <a:spcPts val="0"/>
              </a:spcAft>
            </a:pPr>
            <a:endParaRPr lang="ru-RU" dirty="0"/>
          </a:p>
          <a:p>
            <a:pPr>
              <a:lnSpc>
                <a:spcPct val="115000"/>
              </a:lnSpc>
              <a:spcAft>
                <a:spcPts val="0"/>
              </a:spcAft>
            </a:pPr>
            <a:endParaRPr lang="ru-RU" dirty="0"/>
          </a:p>
        </p:txBody>
      </p:sp>
    </p:spTree>
    <p:extLst>
      <p:ext uri="{BB962C8B-B14F-4D97-AF65-F5344CB8AC3E}">
        <p14:creationId xmlns:p14="http://schemas.microsoft.com/office/powerpoint/2010/main" val="582283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9714085-2C53-4763-8269-88CC0F9DF665}"/>
              </a:ext>
            </a:extLst>
          </p:cNvPr>
          <p:cNvSpPr/>
          <p:nvPr/>
        </p:nvSpPr>
        <p:spPr>
          <a:xfrm>
            <a:off x="107504" y="188640"/>
            <a:ext cx="8928992" cy="5170646"/>
          </a:xfrm>
          <a:prstGeom prst="rect">
            <a:avLst/>
          </a:prstGeom>
        </p:spPr>
        <p:txBody>
          <a:bodyPr wrap="square">
            <a:spAutoFit/>
          </a:bodyPr>
          <a:lstStyle/>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a:t>
            </a: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определить вид и тяжесть травмы</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способ обработки травмы, места повреждения.</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оказать первую медицинскую помощь; Действовать быстро, правильно и целесообразно.</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доставить пострадавшего в лечебное учреждение;</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немедленно сообщить о несчастном случае руководителю учреждения (дежурному администратору) и родителям пострадавшего;</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 при необходимости принять участие в расследовании несчастного случая.</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r>
              <a:rPr lang="ru-RU" sz="2000" b="1" dirty="0">
                <a:solidFill>
                  <a:srgbClr val="000000"/>
                </a:solidFill>
                <a:latin typeface="Open Sans"/>
                <a:ea typeface="Times New Roman" panose="02020603050405020304" pitchFamily="18" charset="0"/>
                <a:cs typeface="Times New Roman" panose="02020603050405020304" pitchFamily="18" charset="0"/>
              </a:rPr>
              <a:t>          </a:t>
            </a:r>
            <a:r>
              <a:rPr lang="ru-RU" sz="2000" dirty="0">
                <a:latin typeface="Calibri" panose="020F0502020204030204" pitchFamily="34" charset="0"/>
                <a:ea typeface="Calibri" panose="020F0502020204030204" pitchFamily="34" charset="0"/>
                <a:cs typeface="Times New Roman" panose="02020603050405020304" pitchFamily="18" charset="0"/>
              </a:rPr>
              <a:t>   </a:t>
            </a:r>
          </a:p>
          <a:p>
            <a:r>
              <a:rPr lang="ru-RU" sz="2000" dirty="0">
                <a:latin typeface="Calibri" panose="020F0502020204030204" pitchFamily="34" charset="0"/>
                <a:ea typeface="Calibri" panose="020F0502020204030204" pitchFamily="34" charset="0"/>
                <a:cs typeface="Times New Roman" panose="02020603050405020304" pitchFamily="18" charset="0"/>
              </a:rPr>
              <a:t>             Первая помощь, оказанная сразу, до прихода врача, сокращает сроки заживления, предохраняет от осложнений. При оказании первой помощи следует знать, что любая травма не является местным заболеванием, а отражается на деятельности всего организма.</a:t>
            </a:r>
            <a:r>
              <a:rPr lang="ru-RU" sz="2000" dirty="0">
                <a:solidFill>
                  <a:srgbClr val="000000"/>
                </a:solidFill>
                <a:latin typeface="Open Sans"/>
                <a:ea typeface="Times New Roman" panose="02020603050405020304" pitchFamily="18" charset="0"/>
                <a:cs typeface="Times New Roman" panose="02020603050405020304" pitchFamily="18" charset="0"/>
              </a:rPr>
              <a:t> </a:t>
            </a:r>
            <a:endParaRPr lang="ru-RU" sz="2000" dirty="0"/>
          </a:p>
        </p:txBody>
      </p:sp>
    </p:spTree>
    <p:extLst>
      <p:ext uri="{BB962C8B-B14F-4D97-AF65-F5344CB8AC3E}">
        <p14:creationId xmlns:p14="http://schemas.microsoft.com/office/powerpoint/2010/main" val="2470042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7815E29-AD10-4CF4-877C-D45CE4808D57}"/>
              </a:ext>
            </a:extLst>
          </p:cNvPr>
          <p:cNvSpPr/>
          <p:nvPr/>
        </p:nvSpPr>
        <p:spPr>
          <a:xfrm>
            <a:off x="0" y="116632"/>
            <a:ext cx="9036496" cy="10821424"/>
          </a:xfrm>
          <a:prstGeom prst="rect">
            <a:avLst/>
          </a:prstGeom>
        </p:spPr>
        <p:txBody>
          <a:bodyPr wrap="square">
            <a:spAutoFit/>
          </a:bodyPr>
          <a:lstStyle/>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Ссадины и потёртости-первая помощь</a:t>
            </a:r>
          </a:p>
          <a:p>
            <a:pPr>
              <a:lnSpc>
                <a:spcPct val="115000"/>
              </a:lnSpc>
              <a:spcAft>
                <a:spcPts val="0"/>
              </a:spcAft>
            </a:pPr>
            <a:endParaRPr lang="ru-RU" sz="1400" dirty="0">
              <a:solidFill>
                <a:srgbClr val="000000"/>
              </a:solidFill>
              <a:effectLst/>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effectLst/>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latin typeface="Open Sans"/>
              <a:ea typeface="Calibri" panose="020F0502020204030204" pitchFamily="34" charset="0"/>
              <a:cs typeface="Times New Roman" panose="02020603050405020304" pitchFamily="18" charset="0"/>
            </a:endParaRPr>
          </a:p>
          <a:p>
            <a:pPr>
              <a:lnSpc>
                <a:spcPct val="115000"/>
              </a:lnSpc>
              <a:spcAft>
                <a:spcPts val="0"/>
              </a:spcAft>
            </a:pPr>
            <a:endParaRPr lang="ru-RU" sz="1400" dirty="0">
              <a:solidFill>
                <a:srgbClr val="000000"/>
              </a:solidFill>
              <a:effectLst/>
              <a:latin typeface="Open Sans"/>
              <a:ea typeface="Calibri" panose="020F0502020204030204" pitchFamily="34" charset="0"/>
              <a:cs typeface="Times New Roman" panose="02020603050405020304" pitchFamily="18" charset="0"/>
            </a:endParaRPr>
          </a:p>
          <a:p>
            <a:pPr>
              <a:lnSpc>
                <a:spcPct val="115000"/>
              </a:lnSpc>
              <a:spcAft>
                <a:spcPts val="0"/>
              </a:spcAft>
            </a:pPr>
            <a:r>
              <a:rPr lang="ru-RU" sz="1400" dirty="0">
                <a:solidFill>
                  <a:srgbClr val="000000"/>
                </a:solidFill>
                <a:latin typeface="Open Sans"/>
                <a:ea typeface="Calibri" panose="020F0502020204030204" pitchFamily="34" charset="0"/>
                <a:cs typeface="Times New Roman" panose="02020603050405020304" pitchFamily="18" charset="0"/>
              </a:rPr>
              <a:t>         </a:t>
            </a:r>
          </a:p>
          <a:p>
            <a:pPr>
              <a:lnSpc>
                <a:spcPct val="115000"/>
              </a:lnSpc>
              <a:spcAft>
                <a:spcPts val="0"/>
              </a:spcAft>
            </a:pPr>
            <a:endParaRPr lang="ru-RU" sz="1400" dirty="0">
              <a:solidFill>
                <a:srgbClr val="000000"/>
              </a:solidFill>
              <a:effectLst/>
              <a:latin typeface="Open Sans"/>
              <a:ea typeface="Calibri" panose="020F0502020204030204" pitchFamily="34" charset="0"/>
              <a:cs typeface="Times New Roman" panose="02020603050405020304" pitchFamily="18" charset="0"/>
            </a:endParaRPr>
          </a:p>
          <a:p>
            <a:r>
              <a:rPr lang="ru-RU" dirty="0"/>
              <a:t>           </a:t>
            </a:r>
            <a:r>
              <a:rPr lang="ru-RU" sz="2000" dirty="0"/>
              <a:t>Раной называют повреждение тканей, сопровождающиеся нарушением целостности  кожных покровов и появлением кровотечения.                 </a:t>
            </a:r>
          </a:p>
          <a:p>
            <a:r>
              <a:rPr lang="ru-RU" sz="2000" b="1" dirty="0"/>
              <a:t>                            Различают такие виды травм:                                  </a:t>
            </a:r>
            <a:r>
              <a:rPr lang="ru-RU" sz="2000" dirty="0"/>
              <a:t>                                                                                        </a:t>
            </a:r>
          </a:p>
          <a:p>
            <a:r>
              <a:rPr lang="ru-RU" sz="2000" dirty="0"/>
              <a:t>          Поверхностные — когда повреждается только верхний слой кожи, раны не сопровождаются сильным кровотечением и не представляют большой опасности, к которым относят царапины, ссадины, потертости.                                                                                                                                                                                                                                                                                                             </a:t>
            </a:r>
          </a:p>
          <a:p>
            <a:r>
              <a:rPr lang="ru-RU" sz="2000" dirty="0"/>
              <a:t>          Глубокие — повреждается не только кожа, но и сосуды с нервами                                                                    </a:t>
            </a:r>
          </a:p>
          <a:p>
            <a:r>
              <a:rPr lang="ru-RU" sz="2000" dirty="0"/>
              <a:t>          Проникающие — это повреждения с проникновением в грудную ли брюшную полость, череп</a:t>
            </a:r>
            <a:r>
              <a:rPr lang="ru-RU" sz="2000" b="1" dirty="0"/>
              <a:t>.</a:t>
            </a:r>
            <a:endParaRPr lang="ru-RU" sz="2000" dirty="0"/>
          </a:p>
          <a:p>
            <a:r>
              <a:rPr lang="ru-RU" sz="2000" dirty="0"/>
              <a:t>        </a:t>
            </a:r>
          </a:p>
          <a:p>
            <a:r>
              <a:rPr lang="ru-RU" sz="2000" dirty="0"/>
              <a:t>          Глубокие и проникающие раны требуют оказания квалифицированной медицинской помощи </a:t>
            </a:r>
          </a:p>
          <a:p>
            <a:r>
              <a:rPr lang="ru-RU" sz="2000" dirty="0"/>
              <a:t>        </a:t>
            </a:r>
          </a:p>
          <a:p>
            <a:r>
              <a:rPr lang="ru-RU" sz="2000" dirty="0"/>
              <a:t>         Однако нужно уметь правильно оказать первую помощь при появлении ссадин, чтобы ссадина не переросла в проблему.   </a:t>
            </a:r>
          </a:p>
          <a:p>
            <a:endParaRPr lang="ru-RU" sz="2000" dirty="0"/>
          </a:p>
          <a:p>
            <a:pPr>
              <a:lnSpc>
                <a:spcPct val="115000"/>
              </a:lnSpc>
              <a:spcAft>
                <a:spcPts val="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https://avatars.mds.yandex.net/get-zen_doc/1567507/pub_5d04c516cf474f0da0398504_5d04c5a67fbd010e5953e3e5/scale_2400">
            <a:extLst>
              <a:ext uri="{FF2B5EF4-FFF2-40B4-BE49-F238E27FC236}">
                <a16:creationId xmlns:a16="http://schemas.microsoft.com/office/drawing/2014/main" id="{8E194510-F41C-4718-9899-9892EE5C388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99592" y="548680"/>
            <a:ext cx="2804160" cy="1459230"/>
          </a:xfrm>
          <a:prstGeom prst="rect">
            <a:avLst/>
          </a:prstGeom>
          <a:noFill/>
          <a:ln>
            <a:noFill/>
          </a:ln>
        </p:spPr>
      </p:pic>
      <p:pic>
        <p:nvPicPr>
          <p:cNvPr id="4" name="Рисунок 3" descr="https://avatars.mds.yandex.net/get-zen_doc/1576786/pub_5d04c516cf474f0da0398504_5d04c659b50b640d9c69d928/scale_2400">
            <a:extLst>
              <a:ext uri="{FF2B5EF4-FFF2-40B4-BE49-F238E27FC236}">
                <a16:creationId xmlns:a16="http://schemas.microsoft.com/office/drawing/2014/main" id="{4A4846FD-BBAD-4EAC-A72E-F22D1FDC622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548680"/>
            <a:ext cx="2634022" cy="1447800"/>
          </a:xfrm>
          <a:prstGeom prst="rect">
            <a:avLst/>
          </a:prstGeom>
          <a:noFill/>
          <a:ln>
            <a:noFill/>
          </a:ln>
        </p:spPr>
      </p:pic>
    </p:spTree>
    <p:extLst>
      <p:ext uri="{BB962C8B-B14F-4D97-AF65-F5344CB8AC3E}">
        <p14:creationId xmlns:p14="http://schemas.microsoft.com/office/powerpoint/2010/main" val="593835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B4D3EE4-50D0-42E4-B61C-C9F7003E4097}"/>
              </a:ext>
            </a:extLst>
          </p:cNvPr>
          <p:cNvSpPr/>
          <p:nvPr/>
        </p:nvSpPr>
        <p:spPr>
          <a:xfrm>
            <a:off x="107504" y="116633"/>
            <a:ext cx="8928992" cy="7017306"/>
          </a:xfrm>
          <a:prstGeom prst="rect">
            <a:avLst/>
          </a:prstGeom>
        </p:spPr>
        <p:txBody>
          <a:bodyPr wrap="square">
            <a:spAutoFit/>
          </a:bodyPr>
          <a:lstStyle/>
          <a:p>
            <a:r>
              <a:rPr lang="ru-RU" b="1" dirty="0">
                <a:solidFill>
                  <a:srgbClr val="000000"/>
                </a:solidFill>
                <a:latin typeface="Open Sans"/>
                <a:ea typeface="Times New Roman" panose="02020603050405020304" pitchFamily="18" charset="0"/>
                <a:cs typeface="Times New Roman" panose="02020603050405020304" pitchFamily="18" charset="0"/>
              </a:rPr>
              <a:t>          Ссадины- </a:t>
            </a:r>
            <a:r>
              <a:rPr lang="ru-RU" dirty="0">
                <a:solidFill>
                  <a:srgbClr val="000000"/>
                </a:solidFill>
                <a:latin typeface="Open Sans"/>
                <a:ea typeface="Times New Roman" panose="02020603050405020304" pitchFamily="18" charset="0"/>
                <a:cs typeface="Times New Roman" panose="02020603050405020304" pitchFamily="18" charset="0"/>
              </a:rPr>
              <a:t>это нарушение целостности </a:t>
            </a:r>
            <a:r>
              <a:rPr lang="ru-RU" sz="2000" i="1" dirty="0"/>
              <a:t>поверхностных слоёв кожи , они могут сопровождающееся болью и точечным кровотечением.</a:t>
            </a:r>
            <a:r>
              <a:rPr lang="ru-RU" sz="2000" dirty="0">
                <a:solidFill>
                  <a:srgbClr val="000000"/>
                </a:solidFill>
                <a:latin typeface="Open Sans"/>
                <a:ea typeface="Times New Roman" panose="02020603050405020304" pitchFamily="18" charset="0"/>
                <a:cs typeface="Times New Roman" panose="02020603050405020304" pitchFamily="18" charset="0"/>
              </a:rPr>
              <a:t> </a:t>
            </a:r>
            <a:r>
              <a:rPr lang="ru-RU" sz="2000" dirty="0">
                <a:solidFill>
                  <a:srgbClr val="000000"/>
                </a:solidFill>
                <a:latin typeface="YS Text"/>
                <a:ea typeface="Times New Roman" panose="02020603050405020304" pitchFamily="18" charset="0"/>
                <a:cs typeface="Times New Roman" panose="02020603050405020304" pitchFamily="18" charset="0"/>
              </a:rPr>
              <a:t>З</a:t>
            </a:r>
            <a:r>
              <a:rPr lang="ru-RU" sz="2000" dirty="0">
                <a:latin typeface="YS Text"/>
                <a:ea typeface="Times New Roman" panose="02020603050405020304" pitchFamily="18" charset="0"/>
                <a:cs typeface="Times New Roman" panose="02020603050405020304" pitchFamily="18" charset="0"/>
              </a:rPr>
              <a:t>ачастую ссадины появляются на ладонях, локтях, коленях.</a:t>
            </a:r>
            <a:r>
              <a:rPr lang="ru-RU" sz="2000" dirty="0">
                <a:latin typeface="Calibri" panose="020F0502020204030204" pitchFamily="34" charset="0"/>
                <a:ea typeface="Calibri" panose="020F0502020204030204" pitchFamily="34" charset="0"/>
                <a:cs typeface="Times New Roman" panose="02020603050405020304" pitchFamily="18" charset="0"/>
              </a:rPr>
              <a:t> Поверхностные повреждения кожи и небольших кровеносных сосудов,</a:t>
            </a:r>
            <a:r>
              <a:rPr lang="ru-RU"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ru-RU" sz="2000" dirty="0">
                <a:latin typeface="Calibri" panose="020F0502020204030204" pitchFamily="34" charset="0"/>
                <a:ea typeface="Calibri" panose="020F0502020204030204" pitchFamily="34" charset="0"/>
                <a:cs typeface="Times New Roman" panose="02020603050405020304" pitchFamily="18" charset="0"/>
              </a:rPr>
              <a:t>чаще всего возникают при падениях. Они могут сопровождаться болью  и небольшим кровотечением</a:t>
            </a:r>
          </a:p>
          <a:p>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a:t>В большинстве случаев с ссадинами можно справиться самостоятельно на уроке:</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b="1" dirty="0">
                <a:latin typeface="Calibri" panose="020F0502020204030204" pitchFamily="34" charset="0"/>
                <a:ea typeface="Calibri" panose="020F0502020204030204" pitchFamily="34" charset="0"/>
                <a:cs typeface="Times New Roman" panose="02020603050405020304" pitchFamily="18" charset="0"/>
              </a:rPr>
              <a:t>Первая помощь</a:t>
            </a:r>
            <a:r>
              <a:rPr lang="ru-RU" sz="2000" dirty="0">
                <a:latin typeface="Calibri" panose="020F0502020204030204" pitchFamily="34" charset="0"/>
                <a:ea typeface="Calibri" panose="020F0502020204030204" pitchFamily="34" charset="0"/>
                <a:cs typeface="Times New Roman" panose="02020603050405020304" pitchFamily="18" charset="0"/>
              </a:rPr>
              <a:t>:  остановить процесс занятий,</a:t>
            </a:r>
          </a:p>
          <a:p>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b="1" dirty="0">
                <a:latin typeface="YS Text"/>
                <a:ea typeface="Calibri" panose="020F0502020204030204" pitchFamily="34" charset="0"/>
                <a:cs typeface="Times New Roman" panose="02020603050405020304" pitchFamily="18" charset="0"/>
              </a:rPr>
              <a:t> </a:t>
            </a:r>
            <a:r>
              <a:rPr lang="ru-RU" sz="2000" b="1" dirty="0">
                <a:latin typeface="YS Text"/>
                <a:ea typeface="Times New Roman" panose="02020603050405020304" pitchFamily="18" charset="0"/>
                <a:cs typeface="Times New Roman" panose="02020603050405020304" pitchFamily="18" charset="0"/>
              </a:rPr>
              <a:t>     о</a:t>
            </a:r>
            <a:r>
              <a:rPr lang="ru-RU" sz="2000" dirty="0">
                <a:latin typeface="YS Text"/>
                <a:ea typeface="Times New Roman" panose="02020603050405020304" pitchFamily="18" charset="0"/>
                <a:cs typeface="Times New Roman" panose="02020603050405020304" pitchFamily="18" charset="0"/>
              </a:rPr>
              <a:t>свободите область раны от одежды;</a:t>
            </a:r>
          </a:p>
          <a:p>
            <a:r>
              <a:rPr lang="ru-RU" sz="2000" dirty="0">
                <a:latin typeface="YS Text"/>
                <a:ea typeface="Times New Roman" panose="02020603050405020304" pitchFamily="18" charset="0"/>
                <a:cs typeface="Times New Roman" panose="02020603050405020304" pitchFamily="18" charset="0"/>
              </a:rPr>
              <a:t>       вымойте руки с мылом или обработайте их антисептиком;</a:t>
            </a:r>
          </a:p>
          <a:p>
            <a:r>
              <a:rPr lang="ru-RU" dirty="0"/>
              <a:t>       </a:t>
            </a:r>
            <a:r>
              <a:rPr lang="ru-RU" sz="2000" dirty="0"/>
              <a:t>салфеткой удалите с поверхности раны инородные тела: прилипшие камешки, веточки и пр</a:t>
            </a:r>
            <a:r>
              <a:rPr lang="ru-RU" sz="2000" b="1" dirty="0"/>
              <a:t>.; если кровоточит небольшая ранка </a:t>
            </a:r>
            <a:r>
              <a:rPr lang="ru-RU" sz="2000" dirty="0"/>
              <a:t>на руке или ноге, то надо приподнять конечность, промыть рану водой с мылом или ватным тампоном пропитанный 3%-</a:t>
            </a:r>
            <a:r>
              <a:rPr lang="ru-RU" sz="2000" dirty="0" err="1"/>
              <a:t>ым</a:t>
            </a:r>
            <a:r>
              <a:rPr lang="ru-RU" sz="2000" dirty="0"/>
              <a:t> раствором перекиси водорода;</a:t>
            </a:r>
          </a:p>
          <a:p>
            <a:r>
              <a:rPr lang="ru-RU" sz="2000" dirty="0"/>
              <a:t>      затем для дезинфекции смазать антисептическим средством, йодом или раствором бриллиантовой зелени («зеленкой») разведённый 2% растворе новокаина вокруг раны (а не саму рану)</a:t>
            </a:r>
          </a:p>
          <a:p>
            <a:r>
              <a:rPr lang="ru-RU" sz="2000" dirty="0"/>
              <a:t>                                                                  </a:t>
            </a:r>
            <a:endParaRPr lang="ru-RU" dirty="0"/>
          </a:p>
          <a:p>
            <a:r>
              <a:rPr lang="ru-RU" dirty="0"/>
              <a:t>     </a:t>
            </a:r>
          </a:p>
          <a:p>
            <a:endParaRPr lang="ru-RU" dirty="0"/>
          </a:p>
          <a:p>
            <a:endParaRPr lang="ru-RU" dirty="0"/>
          </a:p>
          <a:p>
            <a:endParaRPr lang="ru-RU" dirty="0"/>
          </a:p>
          <a:p>
            <a:endParaRPr lang="ru-RU" dirty="0"/>
          </a:p>
        </p:txBody>
      </p:sp>
      <p:pic>
        <p:nvPicPr>
          <p:cNvPr id="3" name="Рисунок 2" descr="https://avatars.mds.yandex.net/get-zen_doc/1895194/pub_5d04c516cf474f0da0398504_5d04c724e648700de761bf56/scale_2400">
            <a:extLst>
              <a:ext uri="{FF2B5EF4-FFF2-40B4-BE49-F238E27FC236}">
                <a16:creationId xmlns:a16="http://schemas.microsoft.com/office/drawing/2014/main" id="{371EA753-7E10-4746-9ABF-BDCB8BC9B4A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5362427"/>
            <a:ext cx="2288480" cy="1378940"/>
          </a:xfrm>
          <a:prstGeom prst="rect">
            <a:avLst/>
          </a:prstGeom>
          <a:noFill/>
          <a:ln>
            <a:noFill/>
          </a:ln>
        </p:spPr>
      </p:pic>
    </p:spTree>
    <p:extLst>
      <p:ext uri="{BB962C8B-B14F-4D97-AF65-F5344CB8AC3E}">
        <p14:creationId xmlns:p14="http://schemas.microsoft.com/office/powerpoint/2010/main" val="3883782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26F90F3-831F-43DF-8558-1766F10B8EA8}"/>
              </a:ext>
            </a:extLst>
          </p:cNvPr>
          <p:cNvSpPr/>
          <p:nvPr/>
        </p:nvSpPr>
        <p:spPr>
          <a:xfrm>
            <a:off x="107504" y="1"/>
            <a:ext cx="8856984" cy="10215104"/>
          </a:xfrm>
          <a:prstGeom prst="rect">
            <a:avLst/>
          </a:prstGeom>
        </p:spPr>
        <p:txBody>
          <a:bodyPr wrap="square">
            <a:spAutoFit/>
          </a:bodyPr>
          <a:lstStyle/>
          <a:p>
            <a:pPr>
              <a:lnSpc>
                <a:spcPct val="115000"/>
              </a:lnSpc>
              <a:spcAft>
                <a:spcPts val="0"/>
              </a:spcAft>
            </a:pP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b="1" i="1" dirty="0"/>
              <a:t>Важно: </a:t>
            </a:r>
            <a:r>
              <a:rPr lang="ru-RU" sz="2000" dirty="0"/>
              <a:t>клеить на ссадину пластырь или обматывать конечность бинтом не нужно — ссадина быстрее заживет, если будет контактировать с воздухом.</a:t>
            </a:r>
            <a:r>
              <a:rPr lang="ru-RU" b="1" i="1" dirty="0"/>
              <a:t> </a:t>
            </a:r>
            <a:r>
              <a:rPr lang="ru-RU" sz="2000" dirty="0">
                <a:latin typeface="Calibri" panose="020F0502020204030204" pitchFamily="34" charset="0"/>
                <a:ea typeface="Calibri" panose="020F0502020204030204" pitchFamily="34" charset="0"/>
                <a:cs typeface="Times New Roman" panose="02020603050405020304" pitchFamily="18" charset="0"/>
              </a:rPr>
              <a:t>  </a:t>
            </a:r>
          </a:p>
          <a:p>
            <a:pPr>
              <a:lnSpc>
                <a:spcPct val="115000"/>
              </a:lnSpc>
              <a:spcAft>
                <a:spcPts val="0"/>
              </a:spcAft>
            </a:pP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a:t>Однако если рана продолжает кровоточить после обработки — тогда к ней прикладывают стерильную салфетку или </a:t>
            </a:r>
            <a:r>
              <a:rPr lang="ru-RU" sz="2000" b="1" dirty="0"/>
              <a:t>тугую марлевую повязку и фиксируют ее бинтом</a:t>
            </a:r>
            <a:r>
              <a:rPr lang="ru-RU" sz="2000" dirty="0"/>
              <a:t>. Повязку меняют, предварительно размочив ее водой, чтобы избежать срывания корочки и появления кровотечения. </a:t>
            </a:r>
            <a:endParaRPr lang="ru-RU" sz="2000" dirty="0">
              <a:effectLst/>
              <a:latin typeface="YS Text"/>
              <a:ea typeface="Calibri" panose="020F0502020204030204" pitchFamily="34" charset="0"/>
              <a:cs typeface="Times New Roman" panose="02020603050405020304" pitchFamily="18" charset="0"/>
            </a:endParaRPr>
          </a:p>
          <a:p>
            <a:pPr>
              <a:lnSpc>
                <a:spcPct val="115000"/>
              </a:lnSpc>
              <a:spcAft>
                <a:spcPts val="0"/>
              </a:spcAft>
            </a:pPr>
            <a:r>
              <a:rPr lang="ru-RU" sz="2000" dirty="0">
                <a:latin typeface="Calibri" panose="020F0502020204030204" pitchFamily="34" charset="0"/>
                <a:ea typeface="Calibri" panose="020F0502020204030204" pitchFamily="34" charset="0"/>
                <a:cs typeface="Times New Roman" panose="02020603050405020304" pitchFamily="18" charset="0"/>
              </a:rPr>
              <a:t>    Так, для обработки ссадин используют такие антисептические средства как:</a:t>
            </a:r>
          </a:p>
          <a:p>
            <a:pPr>
              <a:lnSpc>
                <a:spcPct val="115000"/>
              </a:lnSpc>
              <a:spcAft>
                <a:spcPts val="0"/>
              </a:spcAft>
            </a:pPr>
            <a:r>
              <a:rPr lang="ru-RU" sz="2000" dirty="0">
                <a:latin typeface="Calibri" panose="020F0502020204030204" pitchFamily="34" charset="0"/>
                <a:ea typeface="Calibri" panose="020F0502020204030204" pitchFamily="34" charset="0"/>
                <a:cs typeface="Times New Roman" panose="02020603050405020304" pitchFamily="18" charset="0"/>
              </a:rPr>
              <a:t>  перекись водорода;  </a:t>
            </a:r>
            <a:r>
              <a:rPr lang="ru-RU" sz="2000" dirty="0" err="1">
                <a:latin typeface="Calibri" panose="020F0502020204030204" pitchFamily="34" charset="0"/>
                <a:ea typeface="Calibri" panose="020F0502020204030204" pitchFamily="34" charset="0"/>
                <a:cs typeface="Times New Roman" panose="02020603050405020304" pitchFamily="18" charset="0"/>
              </a:rPr>
              <a:t>хлоргексидин</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мирамистин</a:t>
            </a:r>
            <a:r>
              <a:rPr lang="ru-RU" sz="2000" dirty="0">
                <a:latin typeface="Calibri" panose="020F0502020204030204" pitchFamily="34" charset="0"/>
                <a:ea typeface="Calibri" panose="020F0502020204030204" pitchFamily="34" charset="0"/>
                <a:cs typeface="Times New Roman" panose="02020603050405020304" pitchFamily="18" charset="0"/>
              </a:rPr>
              <a:t>;  Йод;  раствор фурацилина.</a:t>
            </a:r>
            <a:endParaRPr lang="ru-RU" sz="2000" dirty="0">
              <a:latin typeface="YS Text"/>
              <a:ea typeface="Calibri" panose="020F0502020204030204" pitchFamily="34" charset="0"/>
              <a:cs typeface="Times New Roman" panose="02020603050405020304" pitchFamily="18" charset="0"/>
            </a:endParaRPr>
          </a:p>
          <a:p>
            <a:pPr>
              <a:lnSpc>
                <a:spcPct val="115000"/>
              </a:lnSpc>
            </a:pPr>
            <a:r>
              <a:rPr lang="ru-RU" sz="2000" dirty="0">
                <a:latin typeface="Calibri" panose="020F0502020204030204" pitchFamily="34" charset="0"/>
                <a:ea typeface="Calibri" panose="020F0502020204030204" pitchFamily="34" charset="0"/>
                <a:cs typeface="Times New Roman" panose="02020603050405020304" pitchFamily="18" charset="0"/>
              </a:rPr>
              <a:t>     Рану</a:t>
            </a:r>
            <a:r>
              <a:rPr lang="ru-RU" sz="2000" b="1" dirty="0">
                <a:latin typeface="Calibri" panose="020F0502020204030204" pitchFamily="34" charset="0"/>
                <a:ea typeface="Calibri" panose="020F0502020204030204" pitchFamily="34" charset="0"/>
                <a:cs typeface="Times New Roman" panose="02020603050405020304" pitchFamily="18" charset="0"/>
              </a:rPr>
              <a:t> не стоит обрабатывать спиртом, йодом или зеленкой</a:t>
            </a:r>
            <a:r>
              <a:rPr lang="ru-RU" sz="2000" dirty="0">
                <a:latin typeface="Calibri" panose="020F0502020204030204" pitchFamily="34" charset="0"/>
                <a:ea typeface="Calibri" panose="020F0502020204030204" pitchFamily="34" charset="0"/>
                <a:cs typeface="Times New Roman" panose="02020603050405020304" pitchFamily="18" charset="0"/>
              </a:rPr>
              <a:t>.</a:t>
            </a:r>
          </a:p>
          <a:p>
            <a:pPr>
              <a:lnSpc>
                <a:spcPct val="115000"/>
              </a:lnSpc>
            </a:pPr>
            <a:r>
              <a:rPr lang="ru-RU" sz="2000" dirty="0">
                <a:latin typeface="Calibri" panose="020F0502020204030204" pitchFamily="34" charset="0"/>
                <a:ea typeface="Calibri" panose="020F0502020204030204" pitchFamily="34" charset="0"/>
                <a:cs typeface="Times New Roman" panose="02020603050405020304" pitchFamily="18" charset="0"/>
              </a:rPr>
              <a:t>   Во-первых, эти антисептические средства вызывают болевые ощущения у человека, а во-вторых, могут приводить к химическому ожогу кожи. Их можно использовать только для обработки краев раны. Также не стоит обрабатывать свежую рану мазями, поскольку они приведут к длительному заживлению. </a:t>
            </a:r>
          </a:p>
          <a:p>
            <a:pPr>
              <a:lnSpc>
                <a:spcPct val="115000"/>
              </a:lnSpc>
            </a:pPr>
            <a:r>
              <a:rPr lang="ru-RU" sz="2000" dirty="0"/>
              <a:t>При кровотечении из раны первая помощь заключается в том, чтобы как можно быстрее его остановить.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YS Text"/>
              <a:ea typeface="Calibri" panose="020F0502020204030204" pitchFamily="34" charset="0"/>
              <a:cs typeface="Times New Roman" panose="02020603050405020304" pitchFamily="18" charset="0"/>
            </a:endParaRPr>
          </a:p>
          <a:p>
            <a:pPr>
              <a:lnSpc>
                <a:spcPct val="115000"/>
              </a:lnSpc>
              <a:spcAft>
                <a:spcPts val="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https://avatars.mds.yandex.net/get-zen_doc/119173/pub_5d04c516cf474f0da0398504_5d04c7987fbd010e5953e3f1/scale_2400">
            <a:extLst>
              <a:ext uri="{FF2B5EF4-FFF2-40B4-BE49-F238E27FC236}">
                <a16:creationId xmlns:a16="http://schemas.microsoft.com/office/drawing/2014/main" id="{48E24B18-A547-4AA5-B42C-0C457BDAEBA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430" y="5273823"/>
            <a:ext cx="2880320" cy="1584177"/>
          </a:xfrm>
          <a:prstGeom prst="rect">
            <a:avLst/>
          </a:prstGeom>
          <a:noFill/>
          <a:ln>
            <a:noFill/>
          </a:ln>
        </p:spPr>
      </p:pic>
    </p:spTree>
    <p:extLst>
      <p:ext uri="{BB962C8B-B14F-4D97-AF65-F5344CB8AC3E}">
        <p14:creationId xmlns:p14="http://schemas.microsoft.com/office/powerpoint/2010/main" val="2588356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2B6E6BE-5F4E-4956-BDA8-93884E883021}"/>
              </a:ext>
            </a:extLst>
          </p:cNvPr>
          <p:cNvSpPr/>
          <p:nvPr/>
        </p:nvSpPr>
        <p:spPr>
          <a:xfrm>
            <a:off x="0" y="-1"/>
            <a:ext cx="9144000" cy="6763903"/>
          </a:xfrm>
          <a:prstGeom prst="rect">
            <a:avLst/>
          </a:prstGeom>
        </p:spPr>
        <p:txBody>
          <a:bodyPr wrap="square">
            <a:spAutoFit/>
          </a:bodyPr>
          <a:lstStyle/>
          <a:p>
            <a:pPr>
              <a:lnSpc>
                <a:spcPct val="115000"/>
              </a:lnSpc>
              <a:spcAft>
                <a:spcPts val="1000"/>
              </a:spcAft>
            </a:pPr>
            <a:r>
              <a:rPr lang="ru-RU" sz="2000" dirty="0">
                <a:latin typeface="Calibri" panose="020F0502020204030204" pitchFamily="34" charset="0"/>
                <a:ea typeface="Calibri" panose="020F0502020204030204" pitchFamily="34" charset="0"/>
                <a:cs typeface="Times New Roman" panose="02020603050405020304" pitchFamily="18" charset="0"/>
              </a:rPr>
              <a:t>          Для ускорения заживления ссадины можно использовать лечебные растения. Наверное, все помнят из детства поговорку «Поранился — приложи подорожник». Конечно, на свежую рану прикладывать грязный лист подорожника не стоит — вряд ли это поможет. Однако в дальнейшем к ране можно прикладывать кашицу из подорожника, ведь это растение оказывает противовоспалительное и заживляющее действия. К слову, такими же свойствами обладает и такое целебное растение как алоэ, которое у многих людей растет дома на подоконнике </a:t>
            </a:r>
          </a:p>
          <a:p>
            <a:pPr>
              <a:lnSpc>
                <a:spcPct val="115000"/>
              </a:lnSpc>
              <a:spcAft>
                <a:spcPts val="1000"/>
              </a:spcAft>
            </a:pP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15000"/>
              </a:lnSpc>
              <a:spcAft>
                <a:spcPts val="1000"/>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sz="2000" dirty="0"/>
              <a:t>   </a:t>
            </a:r>
          </a:p>
          <a:p>
            <a:pPr>
              <a:lnSpc>
                <a:spcPct val="115000"/>
              </a:lnSpc>
              <a:spcAft>
                <a:spcPts val="1000"/>
              </a:spcAft>
            </a:pPr>
            <a:r>
              <a:rPr lang="ru-RU" sz="2000" dirty="0"/>
              <a:t>  Однако в некоторые ситуациях все же может потребоваться квалифицированная медицинская помощь</a:t>
            </a:r>
            <a:r>
              <a:rPr lang="ru-RU" sz="2000" b="1" dirty="0"/>
              <a:t>. Так, к врачу нужно обратиться если</a:t>
            </a:r>
            <a:r>
              <a:rPr lang="ru-RU" sz="2000" dirty="0"/>
              <a:t>:                                                                                                    Кровотечение из раны не прекратилось за пятнадцать минут;                                                                  Рана нанесена грязным предметом (гвоздем, проволокой и пр.), а человек не вакцинирован от столбняка При глубоких ранах лица, в таком случае может потребоваться проведение первичной хирургической обработки раны Имеются признаки воспаления раны: покраснение и отечность кожи, гнойные выделения.</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https://avatars.mds.yandex.net/get-zen_doc/1570751/pub_5d04c516cf474f0da0398504_5d04c88da9b2fb0deceaa182/scale_2400">
            <a:extLst>
              <a:ext uri="{FF2B5EF4-FFF2-40B4-BE49-F238E27FC236}">
                <a16:creationId xmlns:a16="http://schemas.microsoft.com/office/drawing/2014/main" id="{61DF4590-CD43-45D9-A3DF-08E8E337D91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2780928"/>
            <a:ext cx="1800201" cy="1296144"/>
          </a:xfrm>
          <a:prstGeom prst="rect">
            <a:avLst/>
          </a:prstGeom>
          <a:noFill/>
          <a:ln>
            <a:noFill/>
          </a:ln>
        </p:spPr>
      </p:pic>
      <p:pic>
        <p:nvPicPr>
          <p:cNvPr id="4" name="Рисунок 3" descr="https://avatars.mds.yandex.net/get-zen_doc/1641493/pub_5d04c516cf474f0da0398504_5d04c82170b0790d8ad5f6f2/scale_2400">
            <a:extLst>
              <a:ext uri="{FF2B5EF4-FFF2-40B4-BE49-F238E27FC236}">
                <a16:creationId xmlns:a16="http://schemas.microsoft.com/office/drawing/2014/main" id="{239979D8-8E5D-4984-9996-18B5F02E115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7904" y="2924418"/>
            <a:ext cx="2298627" cy="1269008"/>
          </a:xfrm>
          <a:prstGeom prst="rect">
            <a:avLst/>
          </a:prstGeom>
          <a:noFill/>
          <a:ln>
            <a:noFill/>
          </a:ln>
        </p:spPr>
      </p:pic>
    </p:spTree>
    <p:extLst>
      <p:ext uri="{BB962C8B-B14F-4D97-AF65-F5344CB8AC3E}">
        <p14:creationId xmlns:p14="http://schemas.microsoft.com/office/powerpoint/2010/main" val="4104299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A63A3EE-F14E-41A2-A229-AB351DEADCFF}"/>
              </a:ext>
            </a:extLst>
          </p:cNvPr>
          <p:cNvSpPr/>
          <p:nvPr/>
        </p:nvSpPr>
        <p:spPr>
          <a:xfrm>
            <a:off x="107504" y="116633"/>
            <a:ext cx="8928992" cy="10187404"/>
          </a:xfrm>
          <a:prstGeom prst="rect">
            <a:avLst/>
          </a:prstGeom>
        </p:spPr>
        <p:txBody>
          <a:bodyPr wrap="square">
            <a:spAutoFit/>
          </a:bodyPr>
          <a:lstStyle/>
          <a:p>
            <a:r>
              <a:rPr lang="ru-RU" b="1" dirty="0">
                <a:solidFill>
                  <a:srgbClr val="000000"/>
                </a:solidFill>
                <a:latin typeface="Open Sans"/>
                <a:ea typeface="Times New Roman" panose="02020603050405020304" pitchFamily="18" charset="0"/>
                <a:cs typeface="Times New Roman" panose="02020603050405020304" pitchFamily="18" charset="0"/>
              </a:rPr>
              <a:t>       </a:t>
            </a:r>
            <a:r>
              <a:rPr lang="ru-RU" sz="2400" b="1" dirty="0">
                <a:solidFill>
                  <a:srgbClr val="000000"/>
                </a:solidFill>
                <a:latin typeface="Open Sans"/>
                <a:ea typeface="Times New Roman" panose="02020603050405020304" pitchFamily="18" charset="0"/>
                <a:cs typeface="Times New Roman" panose="02020603050405020304" pitchFamily="18" charset="0"/>
              </a:rPr>
              <a:t>Причиной </a:t>
            </a:r>
            <a:r>
              <a:rPr lang="ru-RU" sz="2000" b="1" dirty="0">
                <a:solidFill>
                  <a:srgbClr val="000000"/>
                </a:solidFill>
                <a:latin typeface="Open Sans"/>
                <a:ea typeface="Times New Roman" panose="02020603050405020304" pitchFamily="18" charset="0"/>
                <a:cs typeface="Times New Roman" panose="02020603050405020304" pitchFamily="18" charset="0"/>
              </a:rPr>
              <a:t>потертостей</a:t>
            </a:r>
            <a:r>
              <a:rPr lang="ru-RU" sz="2000" dirty="0">
                <a:solidFill>
                  <a:srgbClr val="000000"/>
                </a:solidFill>
                <a:latin typeface="Open Sans"/>
                <a:ea typeface="Times New Roman" panose="02020603050405020304" pitchFamily="18" charset="0"/>
                <a:cs typeface="Times New Roman" panose="02020603050405020304" pitchFamily="18" charset="0"/>
              </a:rPr>
              <a:t> покрова тела могут быть неправильно подобранная одежда и обувь, а также неосторожное взаимодействие ученика со спортивным оборудованием (например, при лазании по канату). В этих случаях места потертости смазывают жирным кремом, а при необходимости накладывают повязки. Если неправильно подобранная обувь вызвала появление водяных мозолей, то их не коем случае нельзя вскрывать. Необходимо сделать повязку, сменить обувь.</a:t>
            </a:r>
          </a:p>
          <a:p>
            <a:endParaRPr lang="ru-RU" dirty="0">
              <a:solidFill>
                <a:srgbClr val="000000"/>
              </a:solidFill>
              <a:latin typeface="Open Sans"/>
              <a:cs typeface="Times New Roman" panose="02020603050405020304" pitchFamily="18" charset="0"/>
            </a:endParaRPr>
          </a:p>
          <a:p>
            <a:r>
              <a:rPr lang="ru-RU" sz="2400" b="1" dirty="0"/>
              <a:t>      Сведение отдельных мышечных групп</a:t>
            </a:r>
            <a:r>
              <a:rPr lang="ru-RU" sz="2400" dirty="0"/>
              <a:t> </a:t>
            </a:r>
            <a:r>
              <a:rPr lang="ru-RU" sz="2000" dirty="0"/>
              <a:t>вызывает сильные боли и ограничение в движениях. В этих случаях необходимо положить ученика на горизонтальную поверхность или посадить на скамейку, добиваясь такого положения тела, чтобы сведенная мышца была не нагружена. После этого нужно массировать мышцы. Массаж представляет собой глубокое поглаживание участков тела в сторону крупных суставов (снизу-вверх). Его проводят до тех пор, пока мышца не расслабится и не появится легкое покраснение кожи в месте массажа</a:t>
            </a:r>
            <a:r>
              <a:rPr lang="ru-RU" dirty="0"/>
              <a:t>.</a:t>
            </a:r>
          </a:p>
          <a:p>
            <a:r>
              <a:rPr lang="ru-RU" b="1" dirty="0"/>
              <a:t>                </a:t>
            </a:r>
            <a:endParaRPr lang="ru-RU" sz="2400" b="1" dirty="0"/>
          </a:p>
          <a:p>
            <a:r>
              <a:rPr lang="ru-RU" sz="2400" b="1" dirty="0"/>
              <a:t>      При надрывах мышц возникает острая боль</a:t>
            </a:r>
            <a:r>
              <a:rPr lang="ru-RU" dirty="0"/>
              <a:t>, </a:t>
            </a:r>
            <a:r>
              <a:rPr lang="ru-RU" sz="2000" dirty="0"/>
              <a:t>утрачивается способность выполнять движение. В этом случае область надрыва нужно охладить и выше места повреждения наложить повязку из эластичного бинта.</a:t>
            </a:r>
          </a:p>
          <a:p>
            <a:endParaRPr lang="ru-RU" dirty="0">
              <a:solidFill>
                <a:srgbClr val="000000"/>
              </a:solidFill>
              <a:latin typeface="Open Sans"/>
              <a:cs typeface="Times New Roman" panose="02020603050405020304" pitchFamily="18" charset="0"/>
            </a:endParaRPr>
          </a:p>
          <a:p>
            <a:endParaRPr lang="ru-RU" dirty="0">
              <a:solidFill>
                <a:srgbClr val="000000"/>
              </a:solidFill>
              <a:latin typeface="Open Sans"/>
              <a:cs typeface="Times New Roman" panose="02020603050405020304" pitchFamily="18" charset="0"/>
            </a:endParaRPr>
          </a:p>
          <a:p>
            <a:endParaRPr lang="ru-RU" dirty="0">
              <a:solidFill>
                <a:srgbClr val="000000"/>
              </a:solidFill>
              <a:latin typeface="Open Sans"/>
              <a:cs typeface="Times New Roman" panose="02020603050405020304" pitchFamily="18" charset="0"/>
            </a:endParaRPr>
          </a:p>
          <a:p>
            <a:endParaRPr lang="ru-RU" dirty="0">
              <a:solidFill>
                <a:srgbClr val="000000"/>
              </a:solidFill>
              <a:latin typeface="Open Sans"/>
              <a:cs typeface="Times New Roman" panose="02020603050405020304" pitchFamily="18" charset="0"/>
            </a:endParaRPr>
          </a:p>
          <a:p>
            <a:endParaRPr lang="ru-RU" dirty="0">
              <a:solidFill>
                <a:srgbClr val="000000"/>
              </a:solidFill>
              <a:latin typeface="Open Sans"/>
              <a:cs typeface="Times New Roman" panose="02020603050405020304" pitchFamily="18" charset="0"/>
            </a:endParaRPr>
          </a:p>
          <a:p>
            <a:endParaRPr lang="ru-RU" dirty="0">
              <a:solidFill>
                <a:srgbClr val="000000"/>
              </a:solidFill>
              <a:latin typeface="Open Sans"/>
              <a:cs typeface="Times New Roman" panose="02020603050405020304" pitchFamily="18" charset="0"/>
            </a:endParaRPr>
          </a:p>
          <a:p>
            <a:endParaRPr lang="ru-RU" dirty="0">
              <a:solidFill>
                <a:srgbClr val="000000"/>
              </a:solidFill>
              <a:latin typeface="Open Sans"/>
              <a:cs typeface="Times New Roman" panose="02020603050405020304" pitchFamily="18" charset="0"/>
            </a:endParaRPr>
          </a:p>
          <a:p>
            <a:endParaRPr lang="ru-RU" dirty="0">
              <a:solidFill>
                <a:srgbClr val="000000"/>
              </a:solidFill>
              <a:latin typeface="Open Sans"/>
              <a:cs typeface="Times New Roman" panose="02020603050405020304" pitchFamily="18" charset="0"/>
            </a:endParaRPr>
          </a:p>
          <a:p>
            <a:endParaRPr lang="ru-RU" dirty="0">
              <a:solidFill>
                <a:srgbClr val="000000"/>
              </a:solidFill>
              <a:latin typeface="Open Sans"/>
              <a:cs typeface="Times New Roman" panose="02020603050405020304" pitchFamily="18" charset="0"/>
            </a:endParaRPr>
          </a:p>
          <a:p>
            <a:endParaRPr lang="ru-RU" dirty="0">
              <a:solidFill>
                <a:srgbClr val="000000"/>
              </a:solidFill>
              <a:latin typeface="Open Sans"/>
              <a:cs typeface="Times New Roman" panose="02020603050405020304" pitchFamily="18" charset="0"/>
            </a:endParaRPr>
          </a:p>
          <a:p>
            <a:endParaRPr lang="ru-RU" dirty="0">
              <a:solidFill>
                <a:srgbClr val="000000"/>
              </a:solidFill>
              <a:latin typeface="Open Sans"/>
              <a:cs typeface="Times New Roman" panose="02020603050405020304" pitchFamily="18" charset="0"/>
            </a:endParaRPr>
          </a:p>
          <a:p>
            <a:endParaRPr lang="ru-RU" dirty="0">
              <a:solidFill>
                <a:srgbClr val="000000"/>
              </a:solidFill>
              <a:latin typeface="Open Sans"/>
              <a:cs typeface="Times New Roman" panose="02020603050405020304" pitchFamily="18" charset="0"/>
            </a:endParaRPr>
          </a:p>
          <a:p>
            <a:endParaRPr lang="ru-RU" dirty="0">
              <a:solidFill>
                <a:srgbClr val="000000"/>
              </a:solidFill>
              <a:latin typeface="Open Sans"/>
              <a:cs typeface="Times New Roman" panose="02020603050405020304" pitchFamily="18" charset="0"/>
            </a:endParaRPr>
          </a:p>
          <a:p>
            <a:endParaRPr lang="ru-RU" dirty="0"/>
          </a:p>
        </p:txBody>
      </p:sp>
    </p:spTree>
    <p:extLst>
      <p:ext uri="{BB962C8B-B14F-4D97-AF65-F5344CB8AC3E}">
        <p14:creationId xmlns:p14="http://schemas.microsoft.com/office/powerpoint/2010/main" val="1551263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F6B3454-056A-4253-843D-CBE3C2455F58}"/>
              </a:ext>
            </a:extLst>
          </p:cNvPr>
          <p:cNvSpPr/>
          <p:nvPr/>
        </p:nvSpPr>
        <p:spPr>
          <a:xfrm>
            <a:off x="0" y="0"/>
            <a:ext cx="8964488" cy="7681590"/>
          </a:xfrm>
          <a:prstGeom prst="rect">
            <a:avLst/>
          </a:prstGeom>
        </p:spPr>
        <p:txBody>
          <a:bodyPr wrap="square">
            <a:spAutoFit/>
          </a:bodyPr>
          <a:lstStyle/>
          <a:p>
            <a:r>
              <a:rPr lang="ru-RU" sz="2000" b="1" dirty="0"/>
              <a:t>                                                Ушибы</a:t>
            </a:r>
          </a:p>
          <a:p>
            <a:r>
              <a:rPr lang="ru-RU" sz="2000" dirty="0"/>
              <a:t>       Среди наиболее распространенных видов повреждений выделяют ушибы.   Они могут выступать как в роли основного повреждения, так и в качестве сопутствующей травмы. Они могут встречаться при вывихах, переломах, травмировании внутренних органов</a:t>
            </a:r>
            <a:r>
              <a:rPr lang="ru-RU" dirty="0"/>
              <a:t>.</a:t>
            </a:r>
            <a:r>
              <a:rPr lang="ru-RU" sz="2000" dirty="0"/>
              <a:t> Ушибы и растяжения связок – эти неприятности случаются с нами неожиданно. Травму можно получить в любом месте: не только занимаясь спортом на улице или  в спортивном зале. </a:t>
            </a:r>
          </a:p>
          <a:p>
            <a:r>
              <a:rPr lang="ru-RU" sz="2000" dirty="0"/>
              <a:t> При таких травмах могут лопаться капилляры, образовываться воспалительные процессы, сопровождающиеся опухолью и отечностью в местах повреждения. </a:t>
            </a:r>
          </a:p>
          <a:p>
            <a:r>
              <a:rPr lang="ru-RU" sz="2000" dirty="0"/>
              <a:t>             Поэтому своевременная и грамотная первая помощь при травмах помогает избежать тяжелых последствий травм, ведь они могут оказаться достаточно серьезными.</a:t>
            </a:r>
          </a:p>
          <a:p>
            <a:r>
              <a:rPr lang="ru-RU" sz="2000" dirty="0"/>
              <a:t>             Ушибы и растяжения считаются самыми распространенными травмами, в такой ситуации как можно раньше должна быть оказана первая помощь.</a:t>
            </a:r>
          </a:p>
          <a:p>
            <a:r>
              <a:rPr lang="ru-RU" sz="2400" dirty="0"/>
              <a:t>          </a:t>
            </a:r>
          </a:p>
          <a:p>
            <a:endParaRPr lang="ru-RU" dirty="0"/>
          </a:p>
          <a:p>
            <a:endParaRPr lang="ru-RU" dirty="0"/>
          </a:p>
          <a:p>
            <a:br>
              <a:rPr lang="ru-RU" dirty="0"/>
            </a:br>
            <a:r>
              <a:rPr lang="ru-RU" dirty="0"/>
              <a:t>                                            </a:t>
            </a:r>
          </a:p>
          <a:p>
            <a:endParaRPr lang="ru-RU" dirty="0"/>
          </a:p>
          <a:p>
            <a:pPr>
              <a:lnSpc>
                <a:spcPts val="1650"/>
              </a:lnSpc>
              <a:spcAft>
                <a:spcPts val="0"/>
              </a:spcAft>
            </a:pPr>
            <a:r>
              <a:rPr lang="ru-RU" dirty="0"/>
              <a:t>    </a:t>
            </a:r>
          </a:p>
          <a:p>
            <a:pPr>
              <a:lnSpc>
                <a:spcPts val="1650"/>
              </a:lnSpc>
              <a:spcAft>
                <a:spcPts val="0"/>
              </a:spcAft>
            </a:pPr>
            <a:endParaRPr lang="ru-RU" sz="1600" dirty="0">
              <a:effectLst/>
              <a:latin typeface="Times New Roman" panose="02020603050405020304" pitchFamily="18" charset="0"/>
              <a:ea typeface="Times New Roman" panose="02020603050405020304" pitchFamily="18" charset="0"/>
            </a:endParaRPr>
          </a:p>
          <a:p>
            <a:pPr>
              <a:lnSpc>
                <a:spcPts val="1650"/>
              </a:lnSpc>
              <a:spcAft>
                <a:spcPts val="0"/>
              </a:spcAft>
            </a:pPr>
            <a:endParaRPr lang="ru-RU" sz="1600" dirty="0">
              <a:latin typeface="Times New Roman" panose="02020603050405020304" pitchFamily="18" charset="0"/>
              <a:ea typeface="Times New Roman" panose="02020603050405020304" pitchFamily="18" charset="0"/>
            </a:endParaRPr>
          </a:p>
          <a:p>
            <a:pPr>
              <a:lnSpc>
                <a:spcPts val="1650"/>
              </a:lnSpc>
              <a:spcAft>
                <a:spcPts val="0"/>
              </a:spcAft>
            </a:pPr>
            <a:endParaRPr lang="ru-RU" sz="1600" dirty="0">
              <a:effectLst/>
              <a:latin typeface="Times New Roman" panose="02020603050405020304" pitchFamily="18" charset="0"/>
              <a:ea typeface="Times New Roman" panose="02020603050405020304" pitchFamily="18" charset="0"/>
            </a:endParaRPr>
          </a:p>
          <a:p>
            <a:pPr>
              <a:lnSpc>
                <a:spcPts val="1650"/>
              </a:lnSpc>
              <a:spcAft>
                <a:spcPts val="0"/>
              </a:spcAft>
            </a:pPr>
            <a:endParaRPr lang="ru-RU" sz="1600" dirty="0">
              <a:latin typeface="Times New Roman" panose="02020603050405020304" pitchFamily="18" charset="0"/>
              <a:ea typeface="Times New Roman" panose="02020603050405020304" pitchFamily="18" charset="0"/>
            </a:endParaRPr>
          </a:p>
          <a:p>
            <a:pPr>
              <a:lnSpc>
                <a:spcPts val="1650"/>
              </a:lnSpc>
              <a:spcAft>
                <a:spcPts val="0"/>
              </a:spcAft>
            </a:pPr>
            <a:endParaRPr lang="ru-RU" sz="1600" dirty="0">
              <a:effectLst/>
              <a:latin typeface="Times New Roman" panose="02020603050405020304" pitchFamily="18" charset="0"/>
              <a:ea typeface="Times New Roman" panose="02020603050405020304" pitchFamily="18" charset="0"/>
            </a:endParaRPr>
          </a:p>
          <a:p>
            <a:pPr>
              <a:lnSpc>
                <a:spcPts val="1650"/>
              </a:lnSpc>
              <a:spcAft>
                <a:spcPts val="0"/>
              </a:spcAft>
            </a:pPr>
            <a:endParaRPr lang="ru-RU" sz="1600" dirty="0">
              <a:effectLst/>
              <a:latin typeface="Times New Roman" panose="02020603050405020304" pitchFamily="18" charset="0"/>
              <a:ea typeface="Times New Roman" panose="02020603050405020304" pitchFamily="18" charset="0"/>
            </a:endParaRPr>
          </a:p>
        </p:txBody>
      </p:sp>
      <p:pic>
        <p:nvPicPr>
          <p:cNvPr id="5" name="Рисунок 4" descr="Активный отдых и занятия спортом могут сопровождаться травмами">
            <a:extLst>
              <a:ext uri="{FF2B5EF4-FFF2-40B4-BE49-F238E27FC236}">
                <a16:creationId xmlns:a16="http://schemas.microsoft.com/office/drawing/2014/main" id="{7635F12B-4376-4205-82D2-B16BB0BF2972}"/>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4509120"/>
            <a:ext cx="2592288" cy="1872208"/>
          </a:xfrm>
          <a:prstGeom prst="rect">
            <a:avLst/>
          </a:prstGeom>
          <a:noFill/>
          <a:ln>
            <a:noFill/>
          </a:ln>
        </p:spPr>
      </p:pic>
      <p:sp>
        <p:nvSpPr>
          <p:cNvPr id="3" name="Прямоугольник 2">
            <a:extLst>
              <a:ext uri="{FF2B5EF4-FFF2-40B4-BE49-F238E27FC236}">
                <a16:creationId xmlns:a16="http://schemas.microsoft.com/office/drawing/2014/main" id="{E31E6128-44A6-423A-8A9A-2FCFDF0B9C0A}"/>
              </a:ext>
            </a:extLst>
          </p:cNvPr>
          <p:cNvSpPr/>
          <p:nvPr/>
        </p:nvSpPr>
        <p:spPr>
          <a:xfrm>
            <a:off x="2159732" y="2996952"/>
            <a:ext cx="6984268" cy="587340"/>
          </a:xfrm>
          <a:prstGeom prst="rect">
            <a:avLst/>
          </a:prstGeom>
        </p:spPr>
        <p:txBody>
          <a:bodyPr wrap="square">
            <a:spAutoFit/>
          </a:bodyPr>
          <a:lstStyle/>
          <a:p>
            <a:pPr>
              <a:lnSpc>
                <a:spcPts val="1650"/>
              </a:lnSpc>
              <a:spcAft>
                <a:spcPts val="0"/>
              </a:spcAft>
            </a:pPr>
            <a:endParaRPr lang="ru-RU" sz="2000" b="1" dirty="0">
              <a:solidFill>
                <a:srgbClr val="333333"/>
              </a:solidFill>
              <a:latin typeface="PT Sans"/>
              <a:ea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743799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90A6151-7B5D-442B-AAD9-359A88077058}"/>
              </a:ext>
            </a:extLst>
          </p:cNvPr>
          <p:cNvSpPr/>
          <p:nvPr/>
        </p:nvSpPr>
        <p:spPr>
          <a:xfrm>
            <a:off x="179512" y="188640"/>
            <a:ext cx="8856984" cy="8628003"/>
          </a:xfrm>
          <a:prstGeom prst="rect">
            <a:avLst/>
          </a:prstGeom>
        </p:spPr>
        <p:txBody>
          <a:bodyPr wrap="square">
            <a:spAutoFit/>
          </a:bodyPr>
          <a:lstStyle/>
          <a:p>
            <a:pPr>
              <a:lnSpc>
                <a:spcPts val="1650"/>
              </a:lnSpc>
              <a:spcAft>
                <a:spcPts val="0"/>
              </a:spcAft>
            </a:pPr>
            <a:r>
              <a:rPr lang="ru-RU" b="1" dirty="0">
                <a:solidFill>
                  <a:srgbClr val="333333"/>
                </a:solidFill>
                <a:latin typeface="PT Sans"/>
                <a:ea typeface="Times New Roman" panose="02020603050405020304" pitchFamily="18" charset="0"/>
                <a:cs typeface="Times New Roman" panose="02020603050405020304" pitchFamily="18" charset="0"/>
              </a:rPr>
              <a:t>                                       Какие бывают ушибы</a:t>
            </a:r>
          </a:p>
          <a:p>
            <a:pPr>
              <a:lnSpc>
                <a:spcPts val="1650"/>
              </a:lnSpc>
            </a:pPr>
            <a:r>
              <a:rPr lang="ru-RU" sz="2000" dirty="0"/>
              <a:t>     </a:t>
            </a:r>
            <a:r>
              <a:rPr lang="ru-RU" dirty="0"/>
              <a:t> </a:t>
            </a:r>
            <a:r>
              <a:rPr lang="ru-RU" sz="2000" dirty="0"/>
              <a:t>Ушибы классифицируют по глубине: </a:t>
            </a:r>
            <a:r>
              <a:rPr lang="ru-RU" sz="2000" b="1" dirty="0"/>
              <a:t>поверхностные</a:t>
            </a:r>
            <a:r>
              <a:rPr lang="ru-RU" sz="2000" dirty="0"/>
              <a:t> и </a:t>
            </a:r>
            <a:r>
              <a:rPr lang="ru-RU" sz="2000" b="1" dirty="0"/>
              <a:t>глубокие</a:t>
            </a:r>
            <a:r>
              <a:rPr lang="ru-RU" sz="2000" dirty="0"/>
              <a:t> (например, ушибы внутренних органов). </a:t>
            </a:r>
          </a:p>
          <a:p>
            <a:r>
              <a:rPr lang="ru-RU" sz="2000" dirty="0"/>
              <a:t>     Кроме того, они могут быть </a:t>
            </a:r>
            <a:r>
              <a:rPr lang="ru-RU" sz="2000" b="1" dirty="0"/>
              <a:t>локальными</a:t>
            </a:r>
            <a:r>
              <a:rPr lang="ru-RU" sz="2000" dirty="0"/>
              <a:t> или </a:t>
            </a:r>
            <a:r>
              <a:rPr lang="ru-RU" sz="2000" b="1" dirty="0"/>
              <a:t>обширными</a:t>
            </a:r>
            <a:endParaRPr lang="ru-RU" sz="2000" dirty="0"/>
          </a:p>
          <a:p>
            <a:r>
              <a:rPr lang="ru-RU" sz="2000" b="1" dirty="0"/>
              <a:t>     </a:t>
            </a:r>
            <a:r>
              <a:rPr lang="ru-RU" sz="2000" dirty="0"/>
              <a:t>Ушибом мы обычно называем травмирование мягких тканей, которая при ударе прилегает к кости внутренних органов при сохранности кожного покрова. Внешним признаком ушиба является </a:t>
            </a:r>
            <a:r>
              <a:rPr lang="ru-RU" sz="2000" b="1" dirty="0"/>
              <a:t>синяк</a:t>
            </a:r>
            <a:r>
              <a:rPr lang="ru-RU" sz="2000" dirty="0"/>
              <a:t>, или — по-научному — </a:t>
            </a:r>
            <a:r>
              <a:rPr lang="ru-RU" sz="2000" b="1" dirty="0"/>
              <a:t>гематома. </a:t>
            </a:r>
            <a:r>
              <a:rPr lang="ru-RU" sz="2000" dirty="0"/>
              <a:t>Она формируется в результате капиллярного кровотечения. В течение нескольких дней после ушиба цвет гематомы(эпидермиса) изменяется с бордового-синеватого на зелено-желтый — тогда говорят, что синяк зацвел. Это связано с постепенным окислением гемоглобина. Единственный способ этому помешать – позаботиться, чтобы размер синяка был минимальным, и обеспечить оптимальный отток венозной крови от места травмы. </a:t>
            </a:r>
          </a:p>
          <a:p>
            <a:r>
              <a:rPr lang="ru-RU" sz="2000" b="1" dirty="0"/>
              <a:t>      Признаки ушиба</a:t>
            </a:r>
            <a:r>
              <a:rPr lang="ru-RU" sz="2000" dirty="0"/>
              <a:t>: боль на участке поражения; отечность; иногда синяки, гематомы, гнойная рана; нарушение функционирования внутренних органов конечностей; поверхностные повреждения кожи, царапины, ссадины           </a:t>
            </a:r>
          </a:p>
          <a:p>
            <a:r>
              <a:rPr lang="ru-RU" sz="2000" dirty="0"/>
              <a:t>                </a:t>
            </a:r>
          </a:p>
          <a:p>
            <a:pPr>
              <a:lnSpc>
                <a:spcPts val="1650"/>
              </a:lnSpc>
            </a:pPr>
            <a:endParaRPr lang="ru-RU" sz="2000" dirty="0"/>
          </a:p>
          <a:p>
            <a:br>
              <a:rPr lang="ru-RU" sz="2000" dirty="0"/>
            </a:br>
            <a:endParaRPr lang="ru-RU" sz="2000" dirty="0"/>
          </a:p>
          <a:p>
            <a:endParaRPr lang="ru-RU" sz="2000" dirty="0"/>
          </a:p>
          <a:p>
            <a:endParaRPr lang="ru-RU" sz="2000" dirty="0"/>
          </a:p>
          <a:p>
            <a:endParaRPr lang="ru-RU" sz="2000" dirty="0"/>
          </a:p>
          <a:p>
            <a:endParaRPr lang="ru-RU" sz="2000" dirty="0"/>
          </a:p>
          <a:p>
            <a:endParaRPr lang="ru-RU" sz="2000" dirty="0"/>
          </a:p>
          <a:p>
            <a:r>
              <a:rPr lang="ru-RU" dirty="0"/>
              <a:t>        </a:t>
            </a:r>
          </a:p>
          <a:p>
            <a:endParaRPr lang="ru-RU" sz="2000" dirty="0"/>
          </a:p>
          <a:p>
            <a:endParaRPr lang="ru-RU" sz="2000" dirty="0"/>
          </a:p>
          <a:p>
            <a:endParaRPr lang="ru-RU" sz="2000" dirty="0"/>
          </a:p>
        </p:txBody>
      </p:sp>
      <p:pic>
        <p:nvPicPr>
          <p:cNvPr id="3" name="Рисунок 2" descr="Синяк, или гематома &amp;amp;amp;amp;mdash; внешний признак ушиба">
            <a:extLst>
              <a:ext uri="{FF2B5EF4-FFF2-40B4-BE49-F238E27FC236}">
                <a16:creationId xmlns:a16="http://schemas.microsoft.com/office/drawing/2014/main" id="{5B2C58D4-7BA8-4B31-A329-BC46F942FD0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4941168"/>
            <a:ext cx="2808312" cy="1728192"/>
          </a:xfrm>
          <a:prstGeom prst="rect">
            <a:avLst/>
          </a:prstGeom>
          <a:noFill/>
          <a:ln>
            <a:noFill/>
          </a:ln>
        </p:spPr>
      </p:pic>
    </p:spTree>
    <p:extLst>
      <p:ext uri="{BB962C8B-B14F-4D97-AF65-F5344CB8AC3E}">
        <p14:creationId xmlns:p14="http://schemas.microsoft.com/office/powerpoint/2010/main" val="2517390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20B51E4-294C-4CB6-B3CC-F2C4FBA6D383}"/>
              </a:ext>
            </a:extLst>
          </p:cNvPr>
          <p:cNvSpPr/>
          <p:nvPr/>
        </p:nvSpPr>
        <p:spPr>
          <a:xfrm>
            <a:off x="0" y="188640"/>
            <a:ext cx="8964488" cy="6832640"/>
          </a:xfrm>
          <a:prstGeom prst="rect">
            <a:avLst/>
          </a:prstGeom>
        </p:spPr>
        <p:txBody>
          <a:bodyPr wrap="square">
            <a:spAutoFit/>
          </a:bodyPr>
          <a:lstStyle/>
          <a:p>
            <a:r>
              <a:rPr lang="ru-RU" sz="2000" dirty="0"/>
              <a:t>      При ушибах на теле появляется припухлость это механическое повреждение мягких тканей   тела человека. - изменение окраски кожи, боль, нарушение</a:t>
            </a:r>
            <a:r>
              <a:rPr lang="ru-RU" sz="2000" b="1" dirty="0"/>
              <a:t> </a:t>
            </a:r>
            <a:r>
              <a:rPr lang="ru-RU" sz="2000" dirty="0"/>
              <a:t>функции. В этом случае прежде всего необходимо создать покой поврежденному органу. </a:t>
            </a:r>
            <a:r>
              <a:rPr lang="ru-RU" sz="2000" i="1" dirty="0"/>
              <a:t>Синяк, или гематома — внешний признак ушиба</a:t>
            </a:r>
            <a:r>
              <a:rPr lang="ru-RU" sz="2000" dirty="0"/>
              <a:t> </a:t>
            </a:r>
          </a:p>
          <a:p>
            <a:r>
              <a:rPr lang="ru-RU" sz="2000" dirty="0"/>
              <a:t>             Различают следующие степени ушибов:                                                                                                                            </a:t>
            </a:r>
            <a:r>
              <a:rPr lang="ru-RU" sz="2000" b="1" dirty="0"/>
              <a:t>первая</a:t>
            </a:r>
            <a:r>
              <a:rPr lang="ru-RU" sz="2000" dirty="0"/>
              <a:t> – незначительное повреждение кожи, незначительные ссадины, царапины, необходимость в лечении отсутствует;                                                                                                                                                           </a:t>
            </a:r>
            <a:r>
              <a:rPr lang="ru-RU" sz="2000" b="1" dirty="0"/>
              <a:t>вторая –</a:t>
            </a:r>
            <a:r>
              <a:rPr lang="ru-RU" sz="2000" dirty="0"/>
              <a:t> сопровождается резкой болью, разрывом мышц, что приводит к образованию отечности, гематомы, оказывает негативное воздействие на состояние пациента;                                                                                     </a:t>
            </a:r>
          </a:p>
          <a:p>
            <a:r>
              <a:rPr lang="ru-RU" sz="2000" dirty="0"/>
              <a:t> </a:t>
            </a:r>
            <a:r>
              <a:rPr lang="ru-RU" sz="2000" b="1" dirty="0"/>
              <a:t>третья</a:t>
            </a:r>
            <a:r>
              <a:rPr lang="ru-RU" sz="2000" dirty="0"/>
              <a:t> – характеризуется сопутствующими изменениями осложнениями, поражением мышечных тканей, сухожилий, вывихами;                                                                                                                                   </a:t>
            </a:r>
            <a:r>
              <a:rPr lang="ru-RU" sz="2000" b="1" dirty="0"/>
              <a:t>четвертая </a:t>
            </a:r>
            <a:r>
              <a:rPr lang="ru-RU" sz="2000" dirty="0"/>
              <a:t>– считается самой выраженной, сопровождается изменениями, которые приводят к нарушению вплоть до полной утраты функционирования многих органов и систем.                                                      </a:t>
            </a:r>
          </a:p>
          <a:p>
            <a:r>
              <a:rPr lang="ru-RU" dirty="0"/>
              <a:t>                                                                                                                                                                                                                                                                                      </a:t>
            </a:r>
            <a:endParaRPr lang="ru-RU" sz="2000" dirty="0"/>
          </a:p>
          <a:p>
            <a:endParaRPr lang="ru-RU" sz="2000" dirty="0"/>
          </a:p>
          <a:p>
            <a:endParaRPr lang="ru-RU" sz="2000" dirty="0"/>
          </a:p>
          <a:p>
            <a:r>
              <a:rPr lang="ru-RU" sz="2000" dirty="0"/>
              <a:t>                                                 </a:t>
            </a:r>
          </a:p>
          <a:p>
            <a:r>
              <a:rPr lang="ru-RU" sz="2000" dirty="0"/>
              <a:t>                                                                                                                                                                                                                                                                                                    </a:t>
            </a:r>
          </a:p>
          <a:p>
            <a:endParaRPr lang="ru-RU" sz="2000" dirty="0"/>
          </a:p>
          <a:p>
            <a:r>
              <a:rPr lang="ru-RU" sz="2000" dirty="0"/>
              <a:t>                                                                     </a:t>
            </a:r>
          </a:p>
        </p:txBody>
      </p:sp>
      <p:pic>
        <p:nvPicPr>
          <p:cNvPr id="5" name="Рисунок 4" descr="Активный отдых и занятия спортом могут сопровождаться травмами">
            <a:extLst>
              <a:ext uri="{FF2B5EF4-FFF2-40B4-BE49-F238E27FC236}">
                <a16:creationId xmlns:a16="http://schemas.microsoft.com/office/drawing/2014/main" id="{7635F12B-4376-4205-82D2-B16BB0BF2972}"/>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4869160"/>
            <a:ext cx="2448272" cy="1512168"/>
          </a:xfrm>
          <a:prstGeom prst="rect">
            <a:avLst/>
          </a:prstGeom>
          <a:noFill/>
          <a:ln>
            <a:noFill/>
          </a:ln>
        </p:spPr>
      </p:pic>
    </p:spTree>
    <p:extLst>
      <p:ext uri="{BB962C8B-B14F-4D97-AF65-F5344CB8AC3E}">
        <p14:creationId xmlns:p14="http://schemas.microsoft.com/office/powerpoint/2010/main" val="2741966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5875DB2-ADF9-41DE-9FDD-AA2D600E638A}"/>
              </a:ext>
            </a:extLst>
          </p:cNvPr>
          <p:cNvSpPr/>
          <p:nvPr/>
        </p:nvSpPr>
        <p:spPr>
          <a:xfrm>
            <a:off x="107504" y="0"/>
            <a:ext cx="9036496" cy="8571577"/>
          </a:xfrm>
          <a:prstGeom prst="rect">
            <a:avLst/>
          </a:prstGeom>
        </p:spPr>
        <p:txBody>
          <a:bodyPr wrap="square">
            <a:spAutoFit/>
          </a:bodyPr>
          <a:lstStyle/>
          <a:p>
            <a:r>
              <a:rPr lang="ru-RU" sz="2000" b="1" dirty="0"/>
              <a:t>Что делать при ушибах:</a:t>
            </a:r>
          </a:p>
          <a:p>
            <a:r>
              <a:rPr lang="ru-RU" sz="2000" dirty="0"/>
              <a:t>немедленно  прекратить занятия;   </a:t>
            </a:r>
          </a:p>
          <a:p>
            <a:r>
              <a:rPr lang="ru-RU" sz="2000" dirty="0"/>
              <a:t>Если есть кровоподтек, кожную поверхность следует обработать перекисью. нанести на место ушиба йодную сеточку (только тем, у кого нет аллергии на йод!) </a:t>
            </a:r>
          </a:p>
          <a:p>
            <a:r>
              <a:rPr lang="ru-RU" sz="2000" dirty="0">
                <a:latin typeface="Calibri" panose="020F0502020204030204" pitchFamily="34" charset="0"/>
                <a:ea typeface="Calibri" panose="020F0502020204030204" pitchFamily="34" charset="0"/>
                <a:cs typeface="Times New Roman" panose="02020603050405020304" pitchFamily="18" charset="0"/>
              </a:rPr>
              <a:t>для уменьшения боли и </a:t>
            </a:r>
            <a:r>
              <a:rPr lang="ru-RU" sz="2000" dirty="0" err="1">
                <a:latin typeface="Calibri" panose="020F0502020204030204" pitchFamily="34" charset="0"/>
                <a:ea typeface="Calibri" panose="020F0502020204030204" pitchFamily="34" charset="0"/>
                <a:cs typeface="Times New Roman" panose="02020603050405020304" pitchFamily="18" charset="0"/>
              </a:rPr>
              <a:t>кровоизлияния,место</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r>
              <a:rPr lang="ru-RU" sz="2000" dirty="0">
                <a:latin typeface="Calibri" panose="020F0502020204030204" pitchFamily="34" charset="0"/>
                <a:ea typeface="Calibri" panose="020F0502020204030204" pitchFamily="34" charset="0"/>
                <a:cs typeface="Times New Roman" panose="02020603050405020304" pitchFamily="18" charset="0"/>
              </a:rPr>
              <a:t>перевязать стерильным материалом и только тогда</a:t>
            </a:r>
            <a:endParaRPr lang="ru-RU" sz="2000" spc="-150" dirty="0">
              <a:latin typeface="Calibri" panose="020F0502020204030204" pitchFamily="34" charset="0"/>
              <a:ea typeface="Calibri" panose="020F0502020204030204" pitchFamily="34" charset="0"/>
              <a:cs typeface="Times New Roman" panose="02020603050405020304" pitchFamily="18" charset="0"/>
            </a:endParaRPr>
          </a:p>
          <a:p>
            <a:r>
              <a:rPr lang="ru-RU" sz="2000" dirty="0">
                <a:latin typeface="Calibri" panose="020F0502020204030204" pitchFamily="34" charset="0"/>
                <a:ea typeface="Calibri" panose="020F0502020204030204" pitchFamily="34" charset="0"/>
                <a:cs typeface="Times New Roman" panose="02020603050405020304" pitchFamily="18" charset="0"/>
              </a:rPr>
              <a:t>охладить с помощью льда, хлорэтила или смоченным холодной водой</a:t>
            </a:r>
          </a:p>
          <a:p>
            <a:r>
              <a:rPr lang="ru-RU" sz="2000" dirty="0">
                <a:latin typeface="Calibri" panose="020F0502020204030204" pitchFamily="34" charset="0"/>
                <a:ea typeface="Calibri" panose="020F0502020204030204" pitchFamily="34" charset="0"/>
                <a:cs typeface="Times New Roman" panose="02020603050405020304" pitchFamily="18" charset="0"/>
              </a:rPr>
              <a:t> полотенцем.</a:t>
            </a:r>
          </a:p>
          <a:p>
            <a:r>
              <a:rPr lang="ru-RU" sz="2000" dirty="0"/>
              <a:t>Помните: </a:t>
            </a:r>
            <a:r>
              <a:rPr lang="ru-RU" sz="2000" b="1" dirty="0"/>
              <a:t>прикладывать лед непосредственно на кожу нельзя</a:t>
            </a:r>
            <a:r>
              <a:rPr lang="ru-RU" sz="2000" dirty="0"/>
              <a:t>.</a:t>
            </a:r>
          </a:p>
          <a:p>
            <a:pPr>
              <a:lnSpc>
                <a:spcPct val="115000"/>
              </a:lnSpc>
              <a:spcAft>
                <a:spcPts val="1000"/>
              </a:spcAft>
            </a:pPr>
            <a:endParaRPr lang="ru-RU" sz="2000" dirty="0"/>
          </a:p>
          <a:p>
            <a:pPr>
              <a:lnSpc>
                <a:spcPct val="115000"/>
              </a:lnSpc>
              <a:spcAft>
                <a:spcPts val="1000"/>
              </a:spcAft>
            </a:pPr>
            <a:endParaRPr lang="ru-RU" sz="2000" dirty="0"/>
          </a:p>
          <a:p>
            <a:pPr>
              <a:lnSpc>
                <a:spcPct val="115000"/>
              </a:lnSpc>
              <a:spcAft>
                <a:spcPts val="1000"/>
              </a:spcAft>
            </a:pPr>
            <a:endParaRPr lang="ru-RU" sz="2000" dirty="0"/>
          </a:p>
          <a:p>
            <a:pPr>
              <a:lnSpc>
                <a:spcPct val="115000"/>
              </a:lnSpc>
              <a:spcAft>
                <a:spcPts val="1000"/>
              </a:spcAft>
            </a:pPr>
            <a:r>
              <a:rPr lang="ru-RU" sz="2000" dirty="0"/>
              <a:t>Холод на сильный ушиб накладывают </a:t>
            </a:r>
            <a:r>
              <a:rPr lang="ru-RU" sz="2000" b="1" dirty="0"/>
              <a:t>на 15-20 минут</a:t>
            </a:r>
            <a:r>
              <a:rPr lang="ru-RU" sz="2000" dirty="0"/>
              <a:t>, после чего делают перерыв 15-20 минут. Холодные компрессы эффективны в первые сутки после ушиба, далее его лечат теплом, чтобы ускорить рассасывание.</a:t>
            </a:r>
          </a:p>
          <a:p>
            <a:pPr>
              <a:lnSpc>
                <a:spcPct val="115000"/>
              </a:lnSpc>
              <a:spcAft>
                <a:spcPts val="1000"/>
              </a:spcAft>
            </a:pPr>
            <a:endParaRPr lang="ru-RU" sz="2000" dirty="0"/>
          </a:p>
          <a:p>
            <a:pPr>
              <a:lnSpc>
                <a:spcPct val="115000"/>
              </a:lnSpc>
              <a:spcAft>
                <a:spcPts val="1000"/>
              </a:spcAft>
            </a:pPr>
            <a:endParaRPr lang="ru-RU" sz="2000" dirty="0"/>
          </a:p>
          <a:p>
            <a:pPr>
              <a:lnSpc>
                <a:spcPct val="115000"/>
              </a:lnSpc>
              <a:spcAft>
                <a:spcPts val="1000"/>
              </a:spcAft>
            </a:pPr>
            <a:endParaRPr lang="ru-RU" sz="2000" dirty="0"/>
          </a:p>
          <a:p>
            <a:pPr>
              <a:lnSpc>
                <a:spcPct val="115000"/>
              </a:lnSpc>
              <a:spcAft>
                <a:spcPts val="1000"/>
              </a:spcAft>
            </a:pPr>
            <a:endParaRPr lang="ru-RU" sz="2000" dirty="0"/>
          </a:p>
          <a:p>
            <a:pPr>
              <a:lnSpc>
                <a:spcPct val="115000"/>
              </a:lnSpc>
              <a:spcAft>
                <a:spcPts val="1000"/>
              </a:spcAft>
            </a:pPr>
            <a:endParaRPr lang="ru-RU" sz="2000" dirty="0"/>
          </a:p>
          <a:p>
            <a:pPr>
              <a:lnSpc>
                <a:spcPct val="115000"/>
              </a:lnSpc>
              <a:spcAft>
                <a:spcPts val="1000"/>
              </a:spcAft>
            </a:pPr>
            <a:r>
              <a:rPr lang="ru-RU" sz="2000" dirty="0"/>
              <a:t> </a:t>
            </a:r>
            <a:endParaRPr lang="ru-RU"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descr="https://lamifaren.kz/media/2019/04/stretching.jpeg">
            <a:extLst>
              <a:ext uri="{FF2B5EF4-FFF2-40B4-BE49-F238E27FC236}">
                <a16:creationId xmlns:a16="http://schemas.microsoft.com/office/drawing/2014/main" id="{F30FCFD3-B976-4E73-940A-F16C723E529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3149739"/>
            <a:ext cx="2232248" cy="1395536"/>
          </a:xfrm>
          <a:prstGeom prst="rect">
            <a:avLst/>
          </a:prstGeom>
          <a:noFill/>
          <a:ln>
            <a:noFill/>
          </a:ln>
        </p:spPr>
      </p:pic>
      <p:pic>
        <p:nvPicPr>
          <p:cNvPr id="4" name="Picture 4" descr="https://cf.ppt-online.org/files/slide/c/CP03lWA7gwy5miqdzZu9tfbpvYL4DoMEsXIaJe/slide-18.jpg">
            <a:extLst>
              <a:ext uri="{FF2B5EF4-FFF2-40B4-BE49-F238E27FC236}">
                <a16:creationId xmlns:a16="http://schemas.microsoft.com/office/drawing/2014/main" id="{12C883B1-F318-43CB-87B6-6611D63B28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539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0AE7EF6-215C-49DE-AF20-F48EB82A0CBC}"/>
              </a:ext>
            </a:extLst>
          </p:cNvPr>
          <p:cNvSpPr/>
          <p:nvPr/>
        </p:nvSpPr>
        <p:spPr>
          <a:xfrm>
            <a:off x="0" y="74379"/>
            <a:ext cx="9036496" cy="8063746"/>
          </a:xfrm>
          <a:prstGeom prst="rect">
            <a:avLst/>
          </a:prstGeom>
        </p:spPr>
        <p:txBody>
          <a:bodyPr wrap="square">
            <a:spAutoFit/>
          </a:bodyPr>
          <a:lstStyle/>
          <a:p>
            <a:r>
              <a:rPr lang="ru-RU" sz="2000" dirty="0"/>
              <a:t>                После примочек, если нет подозрения на перелом костей, на ушибленное место необходимо наложить давящую повязку и обеспечить полный покой, для чего руку необходимо подвесить на перевязь, а ноге придать горизонтальное положение.</a:t>
            </a:r>
          </a:p>
          <a:p>
            <a:r>
              <a:rPr lang="ru-RU" sz="2000" dirty="0"/>
              <a:t>              Повреждения распространяются на мягкие ткани, органы, суставные, костные ткани. Ушибы у многих связаны с незначительными травмами, не требующими терапии. </a:t>
            </a:r>
          </a:p>
          <a:p>
            <a:endParaRPr lang="ru-RU" sz="2000" dirty="0"/>
          </a:p>
          <a:p>
            <a:endParaRPr lang="ru-RU" sz="2000" dirty="0"/>
          </a:p>
          <a:p>
            <a:endParaRPr lang="ru-RU" sz="2000" dirty="0"/>
          </a:p>
          <a:p>
            <a:endParaRPr lang="ru-RU" sz="2000" dirty="0"/>
          </a:p>
          <a:p>
            <a:r>
              <a:rPr lang="ru-RU" sz="2000" dirty="0"/>
              <a:t>              В некоторых случаях ушиб может представлять опасность для здоровья и жизни, иногда их можно спутать с переломами, вывихами</a:t>
            </a:r>
          </a:p>
          <a:p>
            <a:r>
              <a:rPr lang="ru-RU" sz="2000" b="1" dirty="0"/>
              <a:t>               Если синяк появился </a:t>
            </a:r>
            <a:r>
              <a:rPr lang="ru-RU" sz="2000" dirty="0"/>
              <a:t>на ровном месте, без падения или иной травмирующей ситуации, нужно насторожиться. Когда синяки появляются на теле без причины, это может быть симптомом заболевания крови, нарушения ее свертываемости или повышенной ломкости сосудов. Если вы обратили внимание на подобные синяки у вашего ребенка или пожилого человека, обратитесь к врачу для проведения обследования.       </a:t>
            </a:r>
          </a:p>
          <a:p>
            <a:r>
              <a:rPr lang="ru-RU" b="1" dirty="0"/>
              <a:t> </a:t>
            </a:r>
            <a:endParaRPr lang="ru-RU" dirty="0"/>
          </a:p>
          <a:p>
            <a:endParaRPr lang="ru-RU" sz="2000" dirty="0"/>
          </a:p>
          <a:p>
            <a:endParaRPr lang="ru-RU" sz="2000" dirty="0"/>
          </a:p>
          <a:p>
            <a:endParaRPr lang="ru-RU" sz="2000" dirty="0"/>
          </a:p>
          <a:p>
            <a:endParaRPr lang="ru-RU" sz="2000" dirty="0"/>
          </a:p>
          <a:p>
            <a:endParaRPr lang="ru-RU" sz="2000" dirty="0"/>
          </a:p>
          <a:p>
            <a:endParaRPr lang="ru-RU" sz="2000" dirty="0"/>
          </a:p>
        </p:txBody>
      </p:sp>
      <p:pic>
        <p:nvPicPr>
          <p:cNvPr id="4" name="Рисунок 3" descr="https://7dach.ru/uploads/images/17/79/12/2017/04/20/cca962.jpg">
            <a:extLst>
              <a:ext uri="{FF2B5EF4-FFF2-40B4-BE49-F238E27FC236}">
                <a16:creationId xmlns:a16="http://schemas.microsoft.com/office/drawing/2014/main" id="{2AE748A8-51A4-4352-9183-C5EBBA37795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6029211"/>
            <a:ext cx="1440159" cy="720080"/>
          </a:xfrm>
          <a:prstGeom prst="rect">
            <a:avLst/>
          </a:prstGeom>
          <a:noFill/>
          <a:ln>
            <a:noFill/>
          </a:ln>
        </p:spPr>
      </p:pic>
      <p:pic>
        <p:nvPicPr>
          <p:cNvPr id="5" name="Рисунок 4" descr="На место ушиба следует положить лед, обернутый мягкой тканью">
            <a:extLst>
              <a:ext uri="{FF2B5EF4-FFF2-40B4-BE49-F238E27FC236}">
                <a16:creationId xmlns:a16="http://schemas.microsoft.com/office/drawing/2014/main" id="{AE07782D-063E-43C7-A416-6841E788A96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7" y="2296523"/>
            <a:ext cx="1728191" cy="1132477"/>
          </a:xfrm>
          <a:prstGeom prst="rect">
            <a:avLst/>
          </a:prstGeom>
          <a:noFill/>
          <a:ln>
            <a:noFill/>
          </a:ln>
        </p:spPr>
      </p:pic>
    </p:spTree>
    <p:extLst>
      <p:ext uri="{BB962C8B-B14F-4D97-AF65-F5344CB8AC3E}">
        <p14:creationId xmlns:p14="http://schemas.microsoft.com/office/powerpoint/2010/main" val="480610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076C9E8-C348-4FE3-B276-E8FD83FFBE20}"/>
              </a:ext>
            </a:extLst>
          </p:cNvPr>
          <p:cNvSpPr/>
          <p:nvPr/>
        </p:nvSpPr>
        <p:spPr>
          <a:xfrm>
            <a:off x="107504" y="188641"/>
            <a:ext cx="9036496" cy="7689284"/>
          </a:xfrm>
          <a:prstGeom prst="rect">
            <a:avLst/>
          </a:prstGeom>
        </p:spPr>
        <p:txBody>
          <a:bodyPr wrap="square">
            <a:spAutoFit/>
          </a:bodyPr>
          <a:lstStyle/>
          <a:p>
            <a:pPr>
              <a:lnSpc>
                <a:spcPct val="115000"/>
              </a:lnSpc>
              <a:spcAft>
                <a:spcPts val="750"/>
              </a:spcAft>
            </a:pPr>
            <a:r>
              <a:rPr lang="ru-RU" sz="2000" b="1" dirty="0">
                <a:solidFill>
                  <a:srgbClr val="333333"/>
                </a:solidFill>
                <a:latin typeface="PT Sans"/>
                <a:ea typeface="Times New Roman" panose="02020603050405020304" pitchFamily="18" charset="0"/>
                <a:cs typeface="Times New Roman" panose="02020603050405020304" pitchFamily="18" charset="0"/>
              </a:rPr>
              <a:t>                     Какие ушибы могут быть опасны</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r>
              <a:rPr lang="ru-RU" dirty="0">
                <a:solidFill>
                  <a:srgbClr val="444444"/>
                </a:solidFill>
                <a:latin typeface="PT Serif"/>
                <a:ea typeface="Times New Roman" panose="02020603050405020304" pitchFamily="18" charset="0"/>
                <a:cs typeface="Times New Roman" panose="02020603050405020304" pitchFamily="18" charset="0"/>
              </a:rPr>
              <a:t>         </a:t>
            </a:r>
            <a:r>
              <a:rPr lang="ru-RU" dirty="0">
                <a:latin typeface="PT Serif"/>
                <a:ea typeface="Times New Roman" panose="02020603050405020304" pitchFamily="18" charset="0"/>
                <a:cs typeface="Times New Roman" panose="02020603050405020304" pitchFamily="18" charset="0"/>
              </a:rPr>
              <a:t>Наиболее опасны для здоровья ушибы внутренних органов, позвоночника и головного мозга. Внутренние органы чаще всего страдают при травме живота или падении с высоты собственного роста навзничь</a:t>
            </a:r>
            <a:r>
              <a:rPr lang="ru-RU" sz="2000" dirty="0">
                <a:latin typeface="PT Serif"/>
                <a:ea typeface="Times New Roman" panose="02020603050405020304" pitchFamily="18" charset="0"/>
                <a:cs typeface="Times New Roman" panose="02020603050405020304" pitchFamily="18" charset="0"/>
              </a:rPr>
              <a:t>.</a:t>
            </a:r>
            <a:r>
              <a:rPr lang="ru-RU" sz="2000" dirty="0">
                <a:latin typeface="PT Serif"/>
                <a:ea typeface="Calibri" panose="020F0502020204030204" pitchFamily="34" charset="0"/>
                <a:cs typeface="Times New Roman" panose="02020603050405020304" pitchFamily="18" charset="0"/>
              </a:rPr>
              <a:t> </a:t>
            </a:r>
          </a:p>
          <a:p>
            <a:endParaRPr lang="ru-RU" sz="1600" dirty="0">
              <a:latin typeface="PT Serif"/>
              <a:ea typeface="Times New Roman" panose="02020603050405020304" pitchFamily="18" charset="0"/>
              <a:cs typeface="Times New Roman" panose="02020603050405020304" pitchFamily="18" charset="0"/>
            </a:endParaRPr>
          </a:p>
          <a:p>
            <a:endParaRPr lang="ru-RU" sz="1600" dirty="0">
              <a:solidFill>
                <a:srgbClr val="444444"/>
              </a:solidFill>
              <a:latin typeface="PT Serif"/>
              <a:ea typeface="Times New Roman" panose="02020603050405020304" pitchFamily="18" charset="0"/>
              <a:cs typeface="Times New Roman" panose="02020603050405020304" pitchFamily="18" charset="0"/>
            </a:endParaRPr>
          </a:p>
          <a:p>
            <a:endParaRPr lang="ru-RU" sz="1600" dirty="0">
              <a:solidFill>
                <a:srgbClr val="444444"/>
              </a:solidFill>
              <a:latin typeface="PT Serif"/>
              <a:ea typeface="Times New Roman" panose="02020603050405020304" pitchFamily="18" charset="0"/>
              <a:cs typeface="Times New Roman" panose="02020603050405020304" pitchFamily="18" charset="0"/>
            </a:endParaRPr>
          </a:p>
          <a:p>
            <a:endParaRPr lang="ru-RU" sz="1600" dirty="0">
              <a:solidFill>
                <a:srgbClr val="444444"/>
              </a:solidFill>
              <a:latin typeface="PT Serif"/>
              <a:ea typeface="Times New Roman" panose="02020603050405020304" pitchFamily="18" charset="0"/>
              <a:cs typeface="Times New Roman" panose="02020603050405020304" pitchFamily="18" charset="0"/>
            </a:endParaRPr>
          </a:p>
          <a:p>
            <a:endParaRPr lang="ru-RU" sz="1600" dirty="0">
              <a:solidFill>
                <a:srgbClr val="444444"/>
              </a:solidFill>
              <a:latin typeface="PT Serif"/>
              <a:ea typeface="Times New Roman" panose="02020603050405020304" pitchFamily="18" charset="0"/>
              <a:cs typeface="Times New Roman" panose="02020603050405020304" pitchFamily="18" charset="0"/>
            </a:endParaRPr>
          </a:p>
          <a:p>
            <a:endParaRPr lang="ru-RU" sz="1600" dirty="0">
              <a:solidFill>
                <a:srgbClr val="444444"/>
              </a:solidFill>
              <a:latin typeface="PT Serif"/>
              <a:ea typeface="Times New Roman" panose="02020603050405020304" pitchFamily="18" charset="0"/>
              <a:cs typeface="Times New Roman" panose="02020603050405020304" pitchFamily="18" charset="0"/>
            </a:endParaRPr>
          </a:p>
          <a:p>
            <a:r>
              <a:rPr lang="ru-RU" sz="2000" dirty="0"/>
              <a:t>       </a:t>
            </a:r>
          </a:p>
          <a:p>
            <a:r>
              <a:rPr lang="ru-RU" sz="2000" dirty="0"/>
              <a:t>         </a:t>
            </a:r>
            <a:r>
              <a:rPr lang="ru-RU" sz="2000" b="1" dirty="0"/>
              <a:t>Ушиб живота </a:t>
            </a:r>
            <a:r>
              <a:rPr lang="ru-RU" sz="2000" dirty="0"/>
              <a:t>и внутренних органов нередко случается у учащихся во время перемен, на уроке физкультуры при спортивных и подвижных играх (толчок подножки)  при падении на детской площадке или при катании на велосипеде.   У взрослых ушибы внутренних органов могут возникать при неудачном падении или ударе в живот Ушиб живота сопровождается резкой болью Такие травмы опасны тем, что </a:t>
            </a:r>
            <a:r>
              <a:rPr lang="ru-RU" sz="2000" b="1" dirty="0"/>
              <a:t>может развиться внутреннее кровотечение</a:t>
            </a:r>
            <a:r>
              <a:rPr lang="ru-RU" sz="2000" dirty="0"/>
              <a:t> при отсутствии внешних признаков. </a:t>
            </a:r>
          </a:p>
          <a:p>
            <a:r>
              <a:rPr lang="ru-RU" sz="2000" dirty="0"/>
              <a:t>        Если подобное случилось, уложите пострадавшего, определите, сохраняется ли болезненность. При резкой боли в области живота, бледности, лихорадочном и возбужденном состоянии, тахикардии (учащенном пульсе) незамедлительно транспортируйте пострадавшего в приемное отделение ближайшей больницы</a:t>
            </a:r>
          </a:p>
          <a:p>
            <a:endParaRPr lang="ru-RU" sz="2000" dirty="0">
              <a:solidFill>
                <a:srgbClr val="444444"/>
              </a:solidFill>
              <a:latin typeface="PT Serif"/>
              <a:ea typeface="Times New Roman" panose="02020603050405020304" pitchFamily="18" charset="0"/>
              <a:cs typeface="Times New Roman" panose="02020603050405020304" pitchFamily="18" charset="0"/>
            </a:endParaRPr>
          </a:p>
          <a:p>
            <a:endParaRPr lang="ru-RU" sz="1600" dirty="0">
              <a:solidFill>
                <a:srgbClr val="444444"/>
              </a:solidFill>
              <a:latin typeface="PT Serif"/>
              <a:ea typeface="Times New Roman" panose="02020603050405020304" pitchFamily="18" charset="0"/>
              <a:cs typeface="Times New Roman" panose="02020603050405020304" pitchFamily="18" charset="0"/>
            </a:endParaRPr>
          </a:p>
          <a:p>
            <a:br>
              <a:rPr lang="ru-RU" dirty="0">
                <a:solidFill>
                  <a:srgbClr val="444444"/>
                </a:solidFill>
                <a:latin typeface="PT Serif"/>
                <a:ea typeface="Times New Roman" panose="02020603050405020304" pitchFamily="18" charset="0"/>
                <a:cs typeface="Times New Roman" panose="02020603050405020304" pitchFamily="18" charset="0"/>
              </a:rPr>
            </a:br>
            <a:endParaRPr lang="ru-RU" dirty="0"/>
          </a:p>
        </p:txBody>
      </p:sp>
      <p:pic>
        <p:nvPicPr>
          <p:cNvPr id="2049" name="Рисунок 30" descr="Ушиб живота сопровождается резкой болью">
            <a:extLst>
              <a:ext uri="{FF2B5EF4-FFF2-40B4-BE49-F238E27FC236}">
                <a16:creationId xmlns:a16="http://schemas.microsoft.com/office/drawing/2014/main" id="{8337C276-D04E-4385-86D9-D7824B57E1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840" y="1556792"/>
            <a:ext cx="2633960" cy="176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0509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49AA9F1-12C3-4591-9FDD-BD3F51990D10}"/>
              </a:ext>
            </a:extLst>
          </p:cNvPr>
          <p:cNvSpPr/>
          <p:nvPr/>
        </p:nvSpPr>
        <p:spPr>
          <a:xfrm>
            <a:off x="107504" y="116632"/>
            <a:ext cx="8928992" cy="7448193"/>
          </a:xfrm>
          <a:prstGeom prst="rect">
            <a:avLst/>
          </a:prstGeom>
        </p:spPr>
        <p:txBody>
          <a:bodyPr wrap="square">
            <a:spAutoFit/>
          </a:bodyPr>
          <a:lstStyle/>
          <a:p>
            <a:r>
              <a:rPr lang="ru-RU" sz="2000" b="1" dirty="0"/>
              <a:t>                              Симптомы ушиба ребра:                                                                                                                                                                  </a:t>
            </a:r>
            <a:r>
              <a:rPr lang="ru-RU" sz="2000" dirty="0"/>
              <a:t>ссадины, гематомы, местный отек – проявляются через 15 мин.;                                                                                     обострение боли при дыхании; выраженная боль кровоподтеки на участке ушиба боль при кашле; местный отек тканей; </a:t>
            </a:r>
            <a:r>
              <a:rPr lang="ru-RU" sz="2000" dirty="0">
                <a:hlinkClick r:id="rId2"/>
              </a:rPr>
              <a:t>высокая температура</a:t>
            </a:r>
            <a:r>
              <a:rPr lang="ru-RU" sz="2000" dirty="0"/>
              <a:t>;                                                                                                                                                         </a:t>
            </a:r>
            <a:endParaRPr lang="ru-RU" sz="2400" b="1" dirty="0"/>
          </a:p>
          <a:p>
            <a:endParaRPr lang="ru-RU" sz="2400" b="1" dirty="0"/>
          </a:p>
          <a:p>
            <a:r>
              <a:rPr lang="ru-RU" sz="2000" dirty="0"/>
              <a:t>                                                                                                                                            </a:t>
            </a:r>
            <a:endParaRPr lang="ru-RU" sz="2000" b="1" dirty="0"/>
          </a:p>
          <a:p>
            <a:endParaRPr lang="ru-RU" sz="2000" b="1" dirty="0"/>
          </a:p>
          <a:p>
            <a:r>
              <a:rPr lang="ru-RU" sz="2000" b="1" dirty="0"/>
              <a:t>  </a:t>
            </a:r>
          </a:p>
          <a:p>
            <a:r>
              <a:rPr lang="ru-RU" sz="2000" b="1" dirty="0"/>
              <a:t>            Ушиб головного мозга </a:t>
            </a:r>
          </a:p>
          <a:p>
            <a:r>
              <a:rPr lang="ru-RU" sz="2000" dirty="0"/>
              <a:t>        Наш мозг находится в замкнутом пространстве черепной коробки. </a:t>
            </a:r>
          </a:p>
          <a:p>
            <a:r>
              <a:rPr lang="ru-RU" sz="2000" dirty="0"/>
              <a:t>       При травмировании головы вещество мозга может пострадать: происходит </a:t>
            </a:r>
            <a:r>
              <a:rPr lang="ru-RU" sz="2000" b="1" dirty="0"/>
              <a:t>сотрясение</a:t>
            </a:r>
            <a:r>
              <a:rPr lang="ru-RU" sz="2000" dirty="0"/>
              <a:t> или </a:t>
            </a:r>
            <a:r>
              <a:rPr lang="ru-RU" sz="2000" b="1" dirty="0"/>
              <a:t>ушиб головного мозга</a:t>
            </a:r>
            <a:r>
              <a:rPr lang="ru-RU" sz="2000" dirty="0"/>
              <a:t>. В народе ушиб головного мозга часто называют сотрясением. Тем не менее, это разные вещи. </a:t>
            </a:r>
          </a:p>
          <a:p>
            <a:r>
              <a:rPr lang="ru-RU" sz="2000" b="1" dirty="0"/>
              <a:t>           Сотрясение</a:t>
            </a:r>
            <a:r>
              <a:rPr lang="ru-RU" sz="2000" dirty="0"/>
              <a:t> — это самая легкая степень повреждения головного мозга. Травма может сопровождаться кратковременной потерей сознания, приступами тошноты.</a:t>
            </a:r>
          </a:p>
          <a:p>
            <a:r>
              <a:rPr lang="ru-RU" sz="2000" dirty="0"/>
              <a:t>            </a:t>
            </a:r>
            <a:r>
              <a:rPr lang="ru-RU" sz="2000" b="1" dirty="0"/>
              <a:t>Ушиб</a:t>
            </a:r>
            <a:r>
              <a:rPr lang="ru-RU" sz="2000" dirty="0"/>
              <a:t>, в отличие от сотрясения, сопровождается повреждением ткани головного мозга. При ушибе головного мозга человек теряет сознание. Наблюдается интенсивная головная боль и многократная рвота. </a:t>
            </a:r>
            <a:br>
              <a:rPr lang="ru-RU" sz="2000" dirty="0"/>
            </a:br>
            <a:r>
              <a:rPr lang="ru-RU" sz="2000" b="1" dirty="0"/>
              <a:t>            Важно!</a:t>
            </a:r>
            <a:r>
              <a:rPr lang="ru-RU" sz="2000" dirty="0"/>
              <a:t> Ушиб головного мозга — опасное состояние, требующее неотложной госпитализации.</a:t>
            </a:r>
          </a:p>
          <a:p>
            <a:endParaRPr lang="ru-RU" sz="2000" dirty="0"/>
          </a:p>
          <a:p>
            <a:br>
              <a:rPr lang="ru-RU" dirty="0"/>
            </a:br>
            <a:endParaRPr lang="ru-RU" sz="1600" dirty="0">
              <a:solidFill>
                <a:srgbClr val="444444"/>
              </a:solidFill>
              <a:latin typeface="PT Serif"/>
              <a:ea typeface="Times New Roman" panose="02020603050405020304" pitchFamily="18" charset="0"/>
              <a:cs typeface="Times New Roman" panose="02020603050405020304" pitchFamily="18" charset="0"/>
            </a:endParaRPr>
          </a:p>
        </p:txBody>
      </p:sp>
      <p:pic>
        <p:nvPicPr>
          <p:cNvPr id="5" name="Рисунок 4" descr="При травмировании головы может пострадать головной мозг">
            <a:extLst>
              <a:ext uri="{FF2B5EF4-FFF2-40B4-BE49-F238E27FC236}">
                <a16:creationId xmlns:a16="http://schemas.microsoft.com/office/drawing/2014/main" id="{AE544B5E-B2AB-4214-B867-2C03B5C4AB0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412776"/>
            <a:ext cx="2600897" cy="1296144"/>
          </a:xfrm>
          <a:prstGeom prst="rect">
            <a:avLst/>
          </a:prstGeom>
          <a:noFill/>
          <a:ln>
            <a:noFill/>
          </a:ln>
        </p:spPr>
      </p:pic>
    </p:spTree>
    <p:extLst>
      <p:ext uri="{BB962C8B-B14F-4D97-AF65-F5344CB8AC3E}">
        <p14:creationId xmlns:p14="http://schemas.microsoft.com/office/powerpoint/2010/main" val="2502586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6C8F2B6-53B0-474D-99ED-F943F192AF62}"/>
              </a:ext>
            </a:extLst>
          </p:cNvPr>
          <p:cNvSpPr/>
          <p:nvPr/>
        </p:nvSpPr>
        <p:spPr>
          <a:xfrm>
            <a:off x="107504" y="188640"/>
            <a:ext cx="9036496" cy="6960880"/>
          </a:xfrm>
          <a:prstGeom prst="rect">
            <a:avLst/>
          </a:prstGeom>
        </p:spPr>
        <p:txBody>
          <a:bodyPr wrap="square">
            <a:spAutoFit/>
          </a:bodyPr>
          <a:lstStyle/>
          <a:p>
            <a:pPr>
              <a:lnSpc>
                <a:spcPts val="1650"/>
              </a:lnSpc>
              <a:spcAft>
                <a:spcPts val="0"/>
              </a:spcAft>
            </a:pPr>
            <a:r>
              <a:rPr lang="ru-RU" sz="2000" b="1" dirty="0">
                <a:solidFill>
                  <a:srgbClr val="444444"/>
                </a:solidFill>
                <a:latin typeface="PT Serif"/>
                <a:ea typeface="Times New Roman" panose="02020603050405020304" pitchFamily="18" charset="0"/>
                <a:cs typeface="Times New Roman" panose="02020603050405020304" pitchFamily="18" charset="0"/>
              </a:rPr>
              <a:t>    Первая доврачебная помощь при ранах, ушибе или сотрясении головного мозга:</a:t>
            </a:r>
            <a:r>
              <a:rPr lang="ru-RU" sz="2000" dirty="0">
                <a:solidFill>
                  <a:srgbClr val="444444"/>
                </a:solidFill>
                <a:latin typeface="PT Serif"/>
                <a:ea typeface="Times New Roman" panose="02020603050405020304" pitchFamily="18" charset="0"/>
                <a:cs typeface="Times New Roman" panose="02020603050405020304" pitchFamily="18" charset="0"/>
              </a:rPr>
              <a:t> </a:t>
            </a:r>
          </a:p>
          <a:p>
            <a:r>
              <a:rPr lang="ru-RU" sz="2000" dirty="0"/>
              <a:t>              - уложите пострадавшего на твердую ровную поверхность;</a:t>
            </a:r>
          </a:p>
          <a:p>
            <a:r>
              <a:rPr lang="ru-RU" sz="2000" dirty="0"/>
              <a:t>              - информировать администрацию и врача школы.</a:t>
            </a:r>
          </a:p>
          <a:p>
            <a:r>
              <a:rPr lang="ru-RU" sz="2000" dirty="0"/>
              <a:t>              - вызвать скорую помощь</a:t>
            </a:r>
          </a:p>
          <a:p>
            <a:r>
              <a:rPr lang="ru-RU" sz="2000" dirty="0"/>
              <a:t>              - определите уровень сознания;      </a:t>
            </a:r>
          </a:p>
          <a:p>
            <a:r>
              <a:rPr lang="ru-RU" sz="2000" dirty="0"/>
              <a:t>              - оптимальное положение — на боку: </a:t>
            </a:r>
          </a:p>
          <a:p>
            <a:r>
              <a:rPr lang="ru-RU" sz="2000" dirty="0"/>
              <a:t>              - пострадавшего может вырвать;   </a:t>
            </a:r>
          </a:p>
          <a:p>
            <a:endParaRPr lang="ru-RU" sz="2000" dirty="0"/>
          </a:p>
          <a:p>
            <a:endParaRPr lang="ru-RU" sz="2000" dirty="0"/>
          </a:p>
          <a:p>
            <a:endParaRPr lang="ru-RU" sz="2000" dirty="0"/>
          </a:p>
          <a:p>
            <a:r>
              <a:rPr lang="ru-RU" sz="2000" dirty="0"/>
              <a:t>                                                                                                    -           </a:t>
            </a:r>
          </a:p>
          <a:p>
            <a:r>
              <a:rPr lang="ru-RU" sz="2000" dirty="0"/>
              <a:t>                                                     </a:t>
            </a:r>
          </a:p>
          <a:p>
            <a:r>
              <a:rPr lang="ru-RU" sz="2000" dirty="0"/>
              <a:t>при наличии кровотечения наложите повязку, но перед этим</a:t>
            </a:r>
            <a:r>
              <a:rPr lang="ru-RU" dirty="0"/>
              <a:t>; </a:t>
            </a:r>
          </a:p>
          <a:p>
            <a:r>
              <a:rPr lang="ru-RU" b="1" dirty="0">
                <a:solidFill>
                  <a:srgbClr val="444444"/>
                </a:solidFill>
                <a:latin typeface="PT Serif"/>
                <a:ea typeface="Calibri" panose="020F0502020204030204" pitchFamily="34" charset="0"/>
                <a:cs typeface="Times New Roman" panose="02020603050405020304" pitchFamily="18" charset="0"/>
              </a:rPr>
              <a:t>    При ранах.</a:t>
            </a:r>
            <a:r>
              <a:rPr lang="ru-RU" b="1" dirty="0">
                <a:latin typeface="Calibri" panose="020F0502020204030204" pitchFamily="34" charset="0"/>
                <a:ea typeface="Calibri" panose="020F0502020204030204" pitchFamily="34" charset="0"/>
                <a:cs typeface="Times New Roman" panose="02020603050405020304" pitchFamily="18" charset="0"/>
              </a:rPr>
              <a:t> </a:t>
            </a:r>
          </a:p>
          <a:p>
            <a:r>
              <a:rPr lang="ru-RU" b="1" dirty="0">
                <a:latin typeface="Calibri" panose="020F0502020204030204" pitchFamily="34" charset="0"/>
                <a:ea typeface="Calibri" panose="020F0502020204030204" pitchFamily="34" charset="0"/>
                <a:cs typeface="Times New Roman" panose="02020603050405020304" pitchFamily="18" charset="0"/>
              </a:rPr>
              <a:t>      </a:t>
            </a:r>
            <a:r>
              <a:rPr lang="ru-RU" sz="2000" dirty="0">
                <a:latin typeface="Calibri" panose="020F0502020204030204" pitchFamily="34" charset="0"/>
                <a:ea typeface="Calibri" panose="020F0502020204030204" pitchFamily="34" charset="0"/>
                <a:cs typeface="Times New Roman" panose="02020603050405020304" pitchFamily="18" charset="0"/>
              </a:rPr>
              <a:t>Если рана глубокая, хорошенько промойте ее проточной водой (около 5л). Не стоит удалять из раны глубоко погруженные инородные тела.</a:t>
            </a:r>
          </a:p>
          <a:p>
            <a:r>
              <a:rPr lang="ru-RU" sz="2000" dirty="0">
                <a:latin typeface="Calibri" panose="020F0502020204030204" pitchFamily="34" charset="0"/>
                <a:ea typeface="Calibri" panose="020F0502020204030204" pitchFamily="34" charset="0"/>
                <a:cs typeface="Times New Roman" panose="02020603050405020304" pitchFamily="18" charset="0"/>
              </a:rPr>
              <a:t>Стабилизируйте инородное тело с помощью объемной повязки и по мере необходимости иммобилизуйте шинами. Обработайте края раны стерильной марлей или ватным шариком, смоченным перекисью водорода или спирта (водкой, одеколоном). Тщательно протрите кожу вокруг раны. После этого смажьте края йодом, не касаясь самой раны. Наложите сухую чистую повязку. </a:t>
            </a:r>
          </a:p>
          <a:p>
            <a:pPr lvl="0"/>
            <a:r>
              <a:rPr lang="ru-RU" sz="2000" dirty="0">
                <a:solidFill>
                  <a:srgbClr val="444444"/>
                </a:solidFill>
                <a:latin typeface="PT Serif"/>
                <a:ea typeface="Times New Roman" panose="02020603050405020304" pitchFamily="18" charset="0"/>
                <a:cs typeface="Times New Roman" panose="02020603050405020304" pitchFamily="18" charset="0"/>
              </a:rPr>
              <a:t>    </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6" name="Рисунок 5" descr="https://7dach.ru/uploads/images/17/79/12/2017/04/20/2a7793.jpg">
            <a:extLst>
              <a:ext uri="{FF2B5EF4-FFF2-40B4-BE49-F238E27FC236}">
                <a16:creationId xmlns:a16="http://schemas.microsoft.com/office/drawing/2014/main" id="{73B11C51-B69F-4F07-A976-70BF7A2ED55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492896"/>
            <a:ext cx="2304256" cy="1439664"/>
          </a:xfrm>
          <a:prstGeom prst="rect">
            <a:avLst/>
          </a:prstGeom>
          <a:noFill/>
          <a:ln>
            <a:noFill/>
          </a:ln>
        </p:spPr>
      </p:pic>
      <p:sp>
        <p:nvSpPr>
          <p:cNvPr id="3" name="Заголовок 2">
            <a:extLst>
              <a:ext uri="{FF2B5EF4-FFF2-40B4-BE49-F238E27FC236}">
                <a16:creationId xmlns:a16="http://schemas.microsoft.com/office/drawing/2014/main" id="{D3CBE420-8C01-4147-AEC2-9AA46C488FE6}"/>
              </a:ext>
            </a:extLst>
          </p:cNvPr>
          <p:cNvSpPr>
            <a:spLocks noGrp="1"/>
          </p:cNvSpPr>
          <p:nvPr>
            <p:ph type="title" idx="4294967295"/>
          </p:nvPr>
        </p:nvSpPr>
        <p:spPr/>
        <p:txBody>
          <a:bodyPr/>
          <a:lstStyle/>
          <a:p>
            <a:r>
              <a:rPr lang="ru-RU" dirty="0"/>
              <a:t>                                         </a:t>
            </a:r>
          </a:p>
        </p:txBody>
      </p:sp>
    </p:spTree>
    <p:extLst>
      <p:ext uri="{BB962C8B-B14F-4D97-AF65-F5344CB8AC3E}">
        <p14:creationId xmlns:p14="http://schemas.microsoft.com/office/powerpoint/2010/main" val="13880684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61DE5854-D5DA-4F6D-B3A5-7BEB6C390A23}"/>
              </a:ext>
            </a:extLst>
          </p:cNvPr>
          <p:cNvSpPr/>
          <p:nvPr/>
        </p:nvSpPr>
        <p:spPr>
          <a:xfrm>
            <a:off x="0" y="116632"/>
            <a:ext cx="9144000" cy="6863417"/>
          </a:xfrm>
          <a:prstGeom prst="rect">
            <a:avLst/>
          </a:prstGeom>
        </p:spPr>
        <p:txBody>
          <a:bodyPr wrap="square">
            <a:spAutoFit/>
          </a:bodyPr>
          <a:lstStyle/>
          <a:p>
            <a:r>
              <a:rPr lang="ru-RU" sz="2000" dirty="0"/>
              <a:t>      · Если кровотечению предшествовал удар, надо проверить, нет ли перелома;</a:t>
            </a:r>
          </a:p>
          <a:p>
            <a:r>
              <a:rPr lang="ru-RU" sz="2000" dirty="0"/>
              <a:t>     · Усадить пострадавшего так, чтобы его спина была выпрямлена;</a:t>
            </a:r>
          </a:p>
          <a:p>
            <a:r>
              <a:rPr lang="ru-RU" sz="2000" dirty="0"/>
              <a:t>      · На 5-10 мин большим и указательным пальцами плотно прижать крылья носа к перегородке;</a:t>
            </a:r>
          </a:p>
          <a:p>
            <a:r>
              <a:rPr lang="ru-RU" sz="2000" dirty="0"/>
              <a:t>      · Если после этого кровотечение не останавливается, следует ввести в носовые ходы кусочки ваты или марли, смоченные раствором поваренной соли (чайная ложка на стакан воды) или специальные кровоостанавливающие тампоны;</a:t>
            </a:r>
          </a:p>
          <a:p>
            <a:r>
              <a:rPr lang="ru-RU" sz="2000" dirty="0"/>
              <a:t>     · В том случае, если носовое кровотечение не останавливается в течение 30-40 мин, пострадавшего необходимо в сидячем положении доставить в лечебное учреждение.</a:t>
            </a:r>
          </a:p>
          <a:p>
            <a:pPr lvl="0"/>
            <a:r>
              <a:rPr lang="ru-RU" sz="2000" dirty="0">
                <a:latin typeface="Calibri" panose="020F0502020204030204" pitchFamily="34" charset="0"/>
                <a:ea typeface="Calibri" panose="020F0502020204030204" pitchFamily="34" charset="0"/>
                <a:cs typeface="Times New Roman" panose="02020603050405020304" pitchFamily="18" charset="0"/>
              </a:rPr>
              <a:t>         При сильном кровотечении попытайтесь его остановить: пережмите поврежденный сосуд выше места ранения, наложите тугую повязку или жгут. Не забудьте, что в теплое время года жгут можно не снимать в течение 1,5ч, а в холодное-- 1ч. По истечении указанного времени жгут нужно ослабить на 5 мин, предварительно прижав пальцем поврежденный сосуд выше раны, а затем снова затянуть</a:t>
            </a:r>
            <a:r>
              <a:rPr lang="ru-RU" sz="2000" dirty="0">
                <a:solidFill>
                  <a:srgbClr val="000000"/>
                </a:solidFill>
                <a:latin typeface="Open Sans"/>
                <a:ea typeface="Times New Roman" panose="02020603050405020304" pitchFamily="18" charset="0"/>
                <a:cs typeface="Times New Roman" panose="02020603050405020304" pitchFamily="18" charset="0"/>
              </a:rPr>
              <a:t>.   </a:t>
            </a:r>
            <a:endParaRPr lang="ru-RU" sz="2000" b="1" dirty="0"/>
          </a:p>
          <a:p>
            <a:pPr lvl="0"/>
            <a:r>
              <a:rPr lang="ru-RU" sz="2000" b="1" dirty="0"/>
              <a:t>        При потере</a:t>
            </a:r>
            <a:r>
              <a:rPr lang="ru-RU" sz="2000" dirty="0"/>
              <a:t> сознания используйте нашатырный спирт или воду для обтирания лица; контролируйте дыхание и сердцебиение, при их отсутствии переворачивайте  пострадавшего на спину и начинайте сердечно-легочную реанимацию; не рекомендуется давать пострадавшему пить воду при травме головы – это может спровоцировать отек;   приложите лёд, завернутый в полотенце, к месту травмы; вызовите скорую помощь. </a:t>
            </a:r>
            <a:endParaRPr lang="ru-RU" sz="2000" dirty="0">
              <a:solidFill>
                <a:srgbClr val="444444"/>
              </a:solidFill>
              <a:latin typeface="PT Serif"/>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82537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508F8FE-A681-4344-AEB8-15B73C73797E}"/>
              </a:ext>
            </a:extLst>
          </p:cNvPr>
          <p:cNvSpPr/>
          <p:nvPr/>
        </p:nvSpPr>
        <p:spPr>
          <a:xfrm>
            <a:off x="107504" y="188641"/>
            <a:ext cx="9036000" cy="7090659"/>
          </a:xfrm>
          <a:prstGeom prst="rect">
            <a:avLst/>
          </a:prstGeom>
        </p:spPr>
        <p:txBody>
          <a:bodyPr wrap="square">
            <a:spAutoFit/>
          </a:bodyPr>
          <a:lstStyle/>
          <a:p>
            <a:pPr indent="142875" algn="just">
              <a:lnSpc>
                <a:spcPct val="115000"/>
              </a:lnSpc>
              <a:spcAft>
                <a:spcPts val="1000"/>
              </a:spcAft>
            </a:pPr>
            <a:r>
              <a:rPr lang="ru-RU" sz="2000" dirty="0"/>
              <a:t>       </a:t>
            </a:r>
          </a:p>
          <a:p>
            <a:pPr indent="142875" algn="just">
              <a:lnSpc>
                <a:spcPct val="115000"/>
              </a:lnSpc>
              <a:spcAft>
                <a:spcPts val="100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indent="142875" algn="just">
              <a:lnSpc>
                <a:spcPct val="115000"/>
              </a:lnSpc>
              <a:spcAft>
                <a:spcPts val="1000"/>
              </a:spcAft>
            </a:pP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indent="142875" algn="just">
              <a:lnSpc>
                <a:spcPct val="115000"/>
              </a:lnSpc>
              <a:spcAft>
                <a:spcPts val="100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indent="142875" algn="just">
              <a:lnSpc>
                <a:spcPct val="115000"/>
              </a:lnSpc>
              <a:spcAft>
                <a:spcPts val="1000"/>
              </a:spcAft>
            </a:pP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indent="142875" algn="just">
              <a:lnSpc>
                <a:spcPct val="115000"/>
              </a:lnSpc>
              <a:spcAft>
                <a:spcPts val="100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indent="142875" algn="just">
              <a:lnSpc>
                <a:spcPct val="115000"/>
              </a:lnSpc>
              <a:spcAft>
                <a:spcPts val="1000"/>
              </a:spcAft>
            </a:pP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indent="142875" algn="just">
              <a:lnSpc>
                <a:spcPct val="115000"/>
              </a:lnSpc>
              <a:spcAft>
                <a:spcPts val="100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indent="142875" algn="just">
              <a:lnSpc>
                <a:spcPct val="115000"/>
              </a:lnSpc>
              <a:spcAft>
                <a:spcPts val="1000"/>
              </a:spcAft>
            </a:pP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indent="142875" algn="just">
              <a:lnSpc>
                <a:spcPct val="115000"/>
              </a:lnSpc>
              <a:spcAft>
                <a:spcPts val="100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indent="142875" algn="just">
              <a:lnSpc>
                <a:spcPct val="115000"/>
              </a:lnSpc>
              <a:spcAft>
                <a:spcPts val="1000"/>
              </a:spcAft>
            </a:pP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indent="142875" algn="just">
              <a:lnSpc>
                <a:spcPct val="115000"/>
              </a:lnSpc>
              <a:spcAft>
                <a:spcPts val="100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indent="142875" algn="just">
              <a:lnSpc>
                <a:spcPct val="115000"/>
              </a:lnSpc>
              <a:spcAft>
                <a:spcPts val="1000"/>
              </a:spcAft>
            </a:pP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indent="142875" algn="just">
              <a:lnSpc>
                <a:spcPct val="115000"/>
              </a:lnSpc>
              <a:spcAft>
                <a:spcPts val="100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indent="142875" algn="just">
              <a:lnSpc>
                <a:spcPct val="115000"/>
              </a:lnSpc>
              <a:spcAft>
                <a:spcPts val="100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935ED909-93EC-437E-B9EE-AB987C6895B8}"/>
              </a:ext>
            </a:extLst>
          </p:cNvPr>
          <p:cNvSpPr/>
          <p:nvPr/>
        </p:nvSpPr>
        <p:spPr>
          <a:xfrm>
            <a:off x="0" y="1"/>
            <a:ext cx="9036496" cy="5295296"/>
          </a:xfrm>
          <a:prstGeom prst="rect">
            <a:avLst/>
          </a:prstGeom>
        </p:spPr>
        <p:txBody>
          <a:bodyPr wrap="square">
            <a:spAutoFit/>
          </a:bodyPr>
          <a:lstStyle/>
          <a:p>
            <a:pPr>
              <a:lnSpc>
                <a:spcPct val="115000"/>
              </a:lnSpc>
              <a:spcAft>
                <a:spcPts val="0"/>
              </a:spcAft>
            </a:pPr>
            <a:r>
              <a:rPr lang="ru-RU" sz="1400" dirty="0">
                <a:latin typeface="Calibri" panose="020F0502020204030204" pitchFamily="34" charset="0"/>
                <a:ea typeface="Calibri" panose="020F0502020204030204" pitchFamily="34" charset="0"/>
                <a:cs typeface="Times New Roman" panose="02020603050405020304" pitchFamily="18" charset="0"/>
              </a:rPr>
              <a:t>                </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ru-RU" sz="2000" dirty="0">
                <a:solidFill>
                  <a:srgbClr val="000000"/>
                </a:solidFill>
                <a:latin typeface="Open Sans"/>
                <a:ea typeface="Times New Roman" panose="02020603050405020304" pitchFamily="18" charset="0"/>
                <a:cs typeface="Times New Roman" panose="02020603050405020304" pitchFamily="18" charset="0"/>
              </a:rPr>
              <a:t>         </a:t>
            </a:r>
            <a:r>
              <a:rPr lang="ru-RU" sz="2000" b="1" dirty="0">
                <a:latin typeface="Calibri" panose="020F0502020204030204" pitchFamily="34" charset="0"/>
                <a:ea typeface="Calibri" panose="020F0502020204030204" pitchFamily="34" charset="0"/>
                <a:cs typeface="Times New Roman" panose="02020603050405020304" pitchFamily="18" charset="0"/>
              </a:rPr>
              <a:t>При обмороке   </a:t>
            </a:r>
            <a:r>
              <a:rPr lang="ru-RU" sz="2000" dirty="0">
                <a:latin typeface="Calibri" panose="020F0502020204030204" pitchFamily="34" charset="0"/>
                <a:ea typeface="Calibri" panose="020F0502020204030204" pitchFamily="34" charset="0"/>
                <a:cs typeface="Times New Roman" panose="02020603050405020304" pitchFamily="18" charset="0"/>
              </a:rPr>
              <a:t>уложить на ровную поверхность, желательно голову опустить ниже относительно туловища, а ноги поднять немного выше (это обеспечивает приток крови к голове); обеспечить дополнительный доступ свежего воздуха (открыть окно, если пострадавший находится в душном помещении); расстегнуть стесняющую одежду (воротник, пояс); обрызнуть лицо прохладной водой или протереть полотенцем, смоченное в холодной воде, дать вдохнуть пары нашатырного спирта (для этого необходимо слегка смочить ватку нашатырным спиртом и на расстоянии 1-2 см от носа пострадавшего подержать ватку). контролируйте дыхание и сердцебиение, при их отсутствии переворачивайте пострадавшего на спину и начинайте сердечно-легочную реанимацию;  </a:t>
            </a:r>
            <a:r>
              <a:rPr lang="ru-RU" sz="2000" b="1" dirty="0">
                <a:latin typeface="Calibri" panose="020F0502020204030204" pitchFamily="34" charset="0"/>
                <a:ea typeface="Calibri" panose="020F0502020204030204" pitchFamily="34" charset="0"/>
                <a:cs typeface="Times New Roman" panose="02020603050405020304" pitchFamily="18" charset="0"/>
              </a:rPr>
              <a:t>не рекомендуется давать пострадавшему пить воду при травме головы</a:t>
            </a:r>
            <a:r>
              <a:rPr lang="ru-RU" sz="2000" dirty="0">
                <a:latin typeface="Calibri" panose="020F0502020204030204" pitchFamily="34" charset="0"/>
                <a:ea typeface="Calibri" panose="020F0502020204030204" pitchFamily="34" charset="0"/>
                <a:cs typeface="Times New Roman" panose="02020603050405020304" pitchFamily="18" charset="0"/>
              </a:rPr>
              <a:t> – это может спровоцировать отек; приложите лёд, завернутый в полотенце, к месту травмы.</a:t>
            </a:r>
            <a:br>
              <a:rPr lang="ru-RU" sz="2000" dirty="0">
                <a:latin typeface="Calibri" panose="020F0502020204030204" pitchFamily="34" charset="0"/>
                <a:ea typeface="Calibri" panose="020F0502020204030204" pitchFamily="34" charset="0"/>
                <a:cs typeface="Times New Roman" panose="02020603050405020304" pitchFamily="18" charset="0"/>
              </a:rPr>
            </a:br>
            <a:endParaRPr lang="ru-RU" sz="2000" dirty="0"/>
          </a:p>
        </p:txBody>
      </p:sp>
    </p:spTree>
    <p:extLst>
      <p:ext uri="{BB962C8B-B14F-4D97-AF65-F5344CB8AC3E}">
        <p14:creationId xmlns:p14="http://schemas.microsoft.com/office/powerpoint/2010/main" val="25890804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6197ADF-6E51-4953-9FC8-DB439D5B7DC1}"/>
              </a:ext>
            </a:extLst>
          </p:cNvPr>
          <p:cNvSpPr/>
          <p:nvPr/>
        </p:nvSpPr>
        <p:spPr>
          <a:xfrm>
            <a:off x="179512" y="116632"/>
            <a:ext cx="8856984" cy="4678204"/>
          </a:xfrm>
          <a:prstGeom prst="rect">
            <a:avLst/>
          </a:prstGeom>
        </p:spPr>
        <p:txBody>
          <a:bodyPr wrap="square">
            <a:spAutoFit/>
          </a:bodyPr>
          <a:lstStyle/>
          <a:p>
            <a:r>
              <a:rPr lang="ru-RU" sz="2000" dirty="0">
                <a:latin typeface="Calibri" panose="020F0502020204030204" pitchFamily="34" charset="0"/>
                <a:ea typeface="Calibri" panose="020F0502020204030204" pitchFamily="34" charset="0"/>
                <a:cs typeface="Times New Roman" panose="02020603050405020304" pitchFamily="18" charset="0"/>
              </a:rPr>
              <a:t>.</a:t>
            </a:r>
          </a:p>
          <a:p>
            <a:r>
              <a:rPr lang="ru-RU" b="1" dirty="0"/>
              <a:t>                   </a:t>
            </a:r>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p>
        </p:txBody>
      </p:sp>
      <p:sp>
        <p:nvSpPr>
          <p:cNvPr id="6" name="Прямоугольник 5">
            <a:extLst>
              <a:ext uri="{FF2B5EF4-FFF2-40B4-BE49-F238E27FC236}">
                <a16:creationId xmlns:a16="http://schemas.microsoft.com/office/drawing/2014/main" id="{AB3892C1-C239-47DC-A469-C4BEE95CA870}"/>
              </a:ext>
            </a:extLst>
          </p:cNvPr>
          <p:cNvSpPr/>
          <p:nvPr/>
        </p:nvSpPr>
        <p:spPr>
          <a:xfrm>
            <a:off x="179512" y="116632"/>
            <a:ext cx="8856984" cy="10556736"/>
          </a:xfrm>
          <a:prstGeom prst="rect">
            <a:avLst/>
          </a:prstGeom>
        </p:spPr>
        <p:txBody>
          <a:bodyPr wrap="square">
            <a:spAutoFit/>
          </a:bodyPr>
          <a:lstStyle/>
          <a:p>
            <a:pPr>
              <a:spcAft>
                <a:spcPts val="0"/>
              </a:spcAft>
            </a:pPr>
            <a:r>
              <a:rPr lang="ru-RU" b="1" dirty="0">
                <a:solidFill>
                  <a:srgbClr val="444444"/>
                </a:solidFill>
                <a:latin typeface="PT Serif"/>
                <a:ea typeface="Times New Roman" panose="02020603050405020304" pitchFamily="18" charset="0"/>
                <a:cs typeface="Times New Roman" panose="02020603050405020304" pitchFamily="18" charset="0"/>
              </a:rPr>
              <a:t>     </a:t>
            </a:r>
            <a:r>
              <a:rPr lang="ru-RU" dirty="0"/>
              <a:t>              </a:t>
            </a:r>
            <a:r>
              <a:rPr lang="ru-RU" sz="2000" b="1" dirty="0"/>
              <a:t>Вывихи и растяжения связок — как отличить и что делать  </a:t>
            </a:r>
          </a:p>
          <a:p>
            <a:r>
              <a:rPr lang="ru-RU" sz="2000" b="1" dirty="0"/>
              <a:t>           Вывихом </a:t>
            </a:r>
            <a:r>
              <a:rPr lang="ru-RU" sz="2000" dirty="0"/>
              <a:t>называют выпадение головки кости из суставного сочленения. Вывих тоже может быть полным и неполным. Неполный вывих чаще называют подвывихом.</a:t>
            </a:r>
          </a:p>
          <a:p>
            <a:r>
              <a:rPr lang="ru-RU" sz="2000" dirty="0"/>
              <a:t>           </a:t>
            </a:r>
            <a:r>
              <a:rPr lang="ru-RU" sz="2000" b="1" dirty="0"/>
              <a:t>Растяжение</a:t>
            </a:r>
            <a:r>
              <a:rPr lang="ru-RU" sz="2000" dirty="0"/>
              <a:t> – это, фактически, частичное прерывание волокон связок. Первая помощь при растяжении часто бывает затруднена тем, что травма не обнаруживается сразу. </a:t>
            </a:r>
          </a:p>
          <a:p>
            <a:r>
              <a:rPr lang="ru-RU" sz="2000" b="1" dirty="0"/>
              <a:t>           Важно</a:t>
            </a:r>
            <a:r>
              <a:rPr lang="ru-RU" sz="2000" dirty="0"/>
              <a:t>: при растяжении боль может возникнуть не сразу, а спустя 1-2 часа после травмирования. Сустав при этом становится отечным, нарушается его двигательная функция</a:t>
            </a:r>
            <a:endParaRPr lang="ru-RU" sz="2000" b="1" dirty="0">
              <a:solidFill>
                <a:srgbClr val="444444"/>
              </a:solidFill>
              <a:latin typeface="PT Serif"/>
              <a:cs typeface="Times New Roman" panose="02020603050405020304" pitchFamily="18" charset="0"/>
            </a:endParaRPr>
          </a:p>
          <a:p>
            <a:pPr>
              <a:spcAft>
                <a:spcPts val="0"/>
              </a:spcAft>
            </a:pPr>
            <a:endParaRPr lang="ru-RU" sz="2000" b="1" dirty="0">
              <a:solidFill>
                <a:srgbClr val="444444"/>
              </a:solidFill>
              <a:latin typeface="PT Serif"/>
              <a:cs typeface="Times New Roman" panose="02020603050405020304" pitchFamily="18" charset="0"/>
            </a:endParaRPr>
          </a:p>
          <a:p>
            <a:pPr>
              <a:spcAft>
                <a:spcPts val="0"/>
              </a:spcAft>
            </a:pPr>
            <a:endParaRPr lang="ru-RU" sz="2000" b="1" dirty="0">
              <a:solidFill>
                <a:srgbClr val="444444"/>
              </a:solidFill>
              <a:latin typeface="PT Serif"/>
              <a:cs typeface="Times New Roman" panose="02020603050405020304" pitchFamily="18" charset="0"/>
            </a:endParaRPr>
          </a:p>
          <a:p>
            <a:pPr>
              <a:spcAft>
                <a:spcPts val="0"/>
              </a:spcAft>
            </a:pPr>
            <a:endParaRPr lang="ru-RU" sz="2000" b="1" dirty="0">
              <a:solidFill>
                <a:srgbClr val="444444"/>
              </a:solidFill>
              <a:latin typeface="PT Serif"/>
              <a:cs typeface="Times New Roman" panose="02020603050405020304" pitchFamily="18" charset="0"/>
            </a:endParaRPr>
          </a:p>
          <a:p>
            <a:pPr>
              <a:spcAft>
                <a:spcPts val="0"/>
              </a:spcAft>
            </a:pPr>
            <a:endParaRPr lang="ru-RU" sz="2000" b="1" dirty="0">
              <a:solidFill>
                <a:srgbClr val="444444"/>
              </a:solidFill>
              <a:latin typeface="PT Serif"/>
              <a:cs typeface="Times New Roman" panose="02020603050405020304" pitchFamily="18" charset="0"/>
            </a:endParaRPr>
          </a:p>
          <a:p>
            <a:pPr>
              <a:spcAft>
                <a:spcPts val="0"/>
              </a:spcAft>
            </a:pPr>
            <a:endParaRPr lang="ru-RU" sz="2000" b="1" dirty="0">
              <a:solidFill>
                <a:srgbClr val="444444"/>
              </a:solidFill>
              <a:latin typeface="PT Serif"/>
              <a:cs typeface="Times New Roman" panose="02020603050405020304" pitchFamily="18" charset="0"/>
            </a:endParaRPr>
          </a:p>
          <a:p>
            <a:r>
              <a:rPr lang="ru-RU" sz="2000" b="1" dirty="0"/>
              <a:t>       Боль</a:t>
            </a:r>
            <a:r>
              <a:rPr lang="ru-RU" sz="2000" dirty="0"/>
              <a:t> при вывихе очень сильная, часто превышает по интенсивности боль при переломе кости. В поврежденном суставе </a:t>
            </a:r>
            <a:r>
              <a:rPr lang="ru-RU" sz="2000" b="1" dirty="0"/>
              <a:t>движение отсутствует</a:t>
            </a:r>
            <a:r>
              <a:rPr lang="ru-RU" sz="2000" dirty="0"/>
              <a:t> или значительно ограничено. Наблюдается </a:t>
            </a:r>
            <a:r>
              <a:rPr lang="ru-RU" sz="2000" b="1" dirty="0"/>
              <a:t>неправильная форма сустава</a:t>
            </a:r>
            <a:r>
              <a:rPr lang="ru-RU" sz="2000" dirty="0"/>
              <a:t> по сравнению со здоровым.</a:t>
            </a:r>
          </a:p>
          <a:p>
            <a:r>
              <a:rPr lang="ru-RU" sz="2000" dirty="0"/>
              <a:t> Конечность приобретает </a:t>
            </a:r>
            <a:r>
              <a:rPr lang="ru-RU" sz="2000" b="1" dirty="0"/>
              <a:t>вынужденное положение</a:t>
            </a:r>
            <a:r>
              <a:rPr lang="ru-RU" sz="2000" dirty="0"/>
              <a:t> – человек может поддерживать здоровой рукой больную, что приносит облегчение.</a:t>
            </a:r>
            <a:br>
              <a:rPr lang="ru-RU" sz="2000" dirty="0"/>
            </a:br>
            <a:endParaRPr lang="ru-RU" sz="2000" b="1" dirty="0">
              <a:solidFill>
                <a:srgbClr val="444444"/>
              </a:solidFill>
              <a:latin typeface="PT Serif"/>
              <a:cs typeface="Times New Roman" panose="02020603050405020304" pitchFamily="18" charset="0"/>
            </a:endParaRPr>
          </a:p>
          <a:p>
            <a:pPr>
              <a:spcAft>
                <a:spcPts val="0"/>
              </a:spcAft>
            </a:pPr>
            <a:endParaRPr lang="ru-RU" sz="2000" b="1" dirty="0">
              <a:solidFill>
                <a:srgbClr val="444444"/>
              </a:solidFill>
              <a:latin typeface="PT Serif"/>
              <a:cs typeface="Times New Roman" panose="02020603050405020304" pitchFamily="18" charset="0"/>
            </a:endParaRPr>
          </a:p>
          <a:p>
            <a:pPr>
              <a:spcAft>
                <a:spcPts val="0"/>
              </a:spcAft>
            </a:pPr>
            <a:endParaRPr lang="ru-RU" sz="2000" b="1" dirty="0">
              <a:solidFill>
                <a:srgbClr val="444444"/>
              </a:solidFill>
              <a:latin typeface="PT Serif"/>
              <a:cs typeface="Times New Roman" panose="02020603050405020304" pitchFamily="18" charset="0"/>
            </a:endParaRPr>
          </a:p>
          <a:p>
            <a:pPr>
              <a:spcAft>
                <a:spcPts val="0"/>
              </a:spcAft>
            </a:pPr>
            <a:endParaRPr lang="ru-RU" sz="2000" b="1" dirty="0">
              <a:solidFill>
                <a:srgbClr val="444444"/>
              </a:solidFill>
              <a:latin typeface="PT Serif"/>
              <a:cs typeface="Times New Roman" panose="02020603050405020304" pitchFamily="18" charset="0"/>
            </a:endParaRPr>
          </a:p>
          <a:p>
            <a:pPr>
              <a:spcAft>
                <a:spcPts val="0"/>
              </a:spcAft>
            </a:pPr>
            <a:endParaRPr lang="ru-RU" sz="2000" b="1" dirty="0">
              <a:solidFill>
                <a:srgbClr val="444444"/>
              </a:solidFill>
              <a:latin typeface="PT Serif"/>
              <a:cs typeface="Times New Roman" panose="02020603050405020304" pitchFamily="18" charset="0"/>
            </a:endParaRPr>
          </a:p>
          <a:p>
            <a:pPr>
              <a:spcAft>
                <a:spcPts val="0"/>
              </a:spcAft>
            </a:pPr>
            <a:endParaRPr lang="ru-RU" sz="2000" b="1" dirty="0">
              <a:solidFill>
                <a:srgbClr val="444444"/>
              </a:solidFill>
              <a:latin typeface="PT Serif"/>
              <a:cs typeface="Times New Roman" panose="02020603050405020304" pitchFamily="18" charset="0"/>
            </a:endParaRPr>
          </a:p>
          <a:p>
            <a:pPr>
              <a:spcAft>
                <a:spcPts val="0"/>
              </a:spcAft>
            </a:pPr>
            <a:endParaRPr lang="ru-RU" sz="2000" b="1" dirty="0">
              <a:solidFill>
                <a:srgbClr val="444444"/>
              </a:solidFill>
              <a:latin typeface="PT Serif"/>
              <a:cs typeface="Times New Roman" panose="02020603050405020304" pitchFamily="18" charset="0"/>
            </a:endParaRPr>
          </a:p>
          <a:p>
            <a:pPr>
              <a:spcAft>
                <a:spcPts val="0"/>
              </a:spcAft>
            </a:pPr>
            <a:endParaRPr lang="ru-RU" sz="2000" b="1" dirty="0">
              <a:solidFill>
                <a:srgbClr val="444444"/>
              </a:solidFill>
              <a:latin typeface="PT Serif"/>
              <a:cs typeface="Times New Roman" panose="02020603050405020304" pitchFamily="18" charset="0"/>
            </a:endParaRPr>
          </a:p>
          <a:p>
            <a:pPr>
              <a:spcAft>
                <a:spcPts val="0"/>
              </a:spcAft>
            </a:pPr>
            <a:endParaRPr lang="ru-RU" sz="2000" b="1" dirty="0">
              <a:solidFill>
                <a:srgbClr val="444444"/>
              </a:solidFill>
              <a:latin typeface="PT Serif"/>
              <a:cs typeface="Times New Roman" panose="02020603050405020304" pitchFamily="18" charset="0"/>
            </a:endParaRPr>
          </a:p>
          <a:p>
            <a:pPr>
              <a:spcAft>
                <a:spcPts val="0"/>
              </a:spcAft>
            </a:pPr>
            <a:endParaRPr lang="ru-RU" sz="2000" b="1" dirty="0">
              <a:solidFill>
                <a:srgbClr val="444444"/>
              </a:solidFill>
              <a:latin typeface="PT Serif"/>
              <a:cs typeface="Times New Roman" panose="02020603050405020304" pitchFamily="18" charset="0"/>
            </a:endParaRPr>
          </a:p>
          <a:p>
            <a:pPr>
              <a:spcAft>
                <a:spcPts val="0"/>
              </a:spcAft>
            </a:pPr>
            <a:endParaRPr lang="ru-RU" sz="2000" b="1" dirty="0">
              <a:solidFill>
                <a:srgbClr val="444444"/>
              </a:solidFill>
              <a:latin typeface="PT Serif"/>
              <a:cs typeface="Times New Roman" panose="02020603050405020304" pitchFamily="18" charset="0"/>
            </a:endParaRPr>
          </a:p>
          <a:p>
            <a:pPr>
              <a:spcAft>
                <a:spcPts val="0"/>
              </a:spcAft>
            </a:pPr>
            <a:endParaRPr lang="ru-RU" sz="2000" b="1" dirty="0">
              <a:solidFill>
                <a:srgbClr val="444444"/>
              </a:solidFill>
              <a:latin typeface="PT Serif"/>
              <a:cs typeface="Times New Roman" panose="02020603050405020304" pitchFamily="18" charset="0"/>
            </a:endParaRPr>
          </a:p>
          <a:p>
            <a:pPr>
              <a:spcAft>
                <a:spcPts val="0"/>
              </a:spcAft>
            </a:pPr>
            <a:endParaRPr lang="ru-RU" sz="2000" dirty="0"/>
          </a:p>
        </p:txBody>
      </p:sp>
      <p:pic>
        <p:nvPicPr>
          <p:cNvPr id="7" name="Рисунок 6" descr="Вывих сопровождается очень сильной болью">
            <a:extLst>
              <a:ext uri="{FF2B5EF4-FFF2-40B4-BE49-F238E27FC236}">
                <a16:creationId xmlns:a16="http://schemas.microsoft.com/office/drawing/2014/main" id="{2202F906-4359-4A1D-9805-E7E0AD4A4F5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3284984"/>
            <a:ext cx="2376264" cy="1509852"/>
          </a:xfrm>
          <a:prstGeom prst="rect">
            <a:avLst/>
          </a:prstGeom>
          <a:noFill/>
          <a:ln>
            <a:noFill/>
          </a:ln>
        </p:spPr>
      </p:pic>
    </p:spTree>
    <p:extLst>
      <p:ext uri="{BB962C8B-B14F-4D97-AF65-F5344CB8AC3E}">
        <p14:creationId xmlns:p14="http://schemas.microsoft.com/office/powerpoint/2010/main" val="3876926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4CAC1D2-1D97-4948-9300-5FB7B8791FDD}"/>
              </a:ext>
            </a:extLst>
          </p:cNvPr>
          <p:cNvSpPr/>
          <p:nvPr/>
        </p:nvSpPr>
        <p:spPr>
          <a:xfrm>
            <a:off x="107504" y="116632"/>
            <a:ext cx="8856984" cy="8493094"/>
          </a:xfrm>
          <a:prstGeom prst="rect">
            <a:avLst/>
          </a:prstGeom>
        </p:spPr>
        <p:txBody>
          <a:bodyPr wrap="square">
            <a:spAutoFit/>
          </a:bodyPr>
          <a:lstStyle/>
          <a:p>
            <a:pPr>
              <a:lnSpc>
                <a:spcPct val="115000"/>
              </a:lnSpc>
              <a:spcAft>
                <a:spcPts val="0"/>
              </a:spcAft>
            </a:pPr>
            <a:r>
              <a:rPr lang="ru-RU" dirty="0">
                <a:latin typeface="Calibri" panose="020F0502020204030204" pitchFamily="34" charset="0"/>
                <a:ea typeface="Calibri" panose="020F0502020204030204" pitchFamily="34" charset="0"/>
                <a:cs typeface="Times New Roman" panose="02020603050405020304" pitchFamily="18" charset="0"/>
              </a:rPr>
              <a:t>  </a:t>
            </a:r>
            <a:r>
              <a:rPr lang="ru-RU" sz="2000" dirty="0">
                <a:latin typeface="Calibri" panose="020F0502020204030204" pitchFamily="34" charset="0"/>
                <a:ea typeface="Calibri" panose="020F0502020204030204" pitchFamily="34" charset="0"/>
                <a:cs typeface="Times New Roman" panose="02020603050405020304" pitchFamily="18" charset="0"/>
              </a:rPr>
              <a:t>          Наиболее часто вывих наблюдается в следующих суставах: </a:t>
            </a:r>
          </a:p>
          <a:p>
            <a:r>
              <a:rPr lang="ru-RU" sz="2000" dirty="0">
                <a:latin typeface="Calibri" panose="020F0502020204030204" pitchFamily="34" charset="0"/>
                <a:ea typeface="Calibri" panose="020F0502020204030204" pitchFamily="34" charset="0"/>
                <a:cs typeface="Times New Roman" panose="02020603050405020304" pitchFamily="18" charset="0"/>
              </a:rPr>
              <a:t> плечевой сустава – рекордсмен по количеству вывихов, как первичных, так и повторных; вывих плечевой кости может сопровождаться переломом; нижняя челюсть;                                                                                                                                          тазобедренный сустав – довольно неприятный вывих, может сопровождаться переломом шейки тазобедренной кости; фаланги пальцев, особенно часто страдает большой палец. Вывих сопровождается очень сильной болью.</a:t>
            </a:r>
            <a:r>
              <a:rPr lang="ru-RU" sz="2000" b="1" dirty="0"/>
              <a:t> </a:t>
            </a:r>
          </a:p>
          <a:p>
            <a:r>
              <a:rPr lang="ru-RU" sz="2000" b="1" dirty="0"/>
              <a:t>         Первая помощь при вывихе</a:t>
            </a:r>
            <a:endParaRPr lang="ru-RU" sz="2000" dirty="0"/>
          </a:p>
          <a:p>
            <a:r>
              <a:rPr lang="ru-RU" sz="2000" dirty="0"/>
              <a:t>1. Обеспечить неподвижность поврежденной конечности. Верхнюю конечность лучше всего фиксировать при помощи косыночной повязки. </a:t>
            </a:r>
            <a:br>
              <a:rPr lang="ru-RU" sz="2000" dirty="0"/>
            </a:br>
            <a:r>
              <a:rPr lang="ru-RU" sz="2000" dirty="0"/>
              <a:t>2. Самое главное, что следует знать при оказании помощи: </a:t>
            </a:r>
            <a:r>
              <a:rPr lang="ru-RU" sz="2000" b="1" dirty="0"/>
              <a:t>вправление вывиха – это медицинская манипуляция</a:t>
            </a:r>
            <a:r>
              <a:rPr lang="ru-RU" sz="2000" dirty="0"/>
              <a:t>. </a:t>
            </a:r>
            <a:r>
              <a:rPr lang="ru-RU" sz="2000" b="1" dirty="0"/>
              <a:t>Вывих вправляет врач </a:t>
            </a:r>
            <a:r>
              <a:rPr lang="ru-RU" sz="2000" dirty="0"/>
              <a:t>Обращайтесь в травмпункт. Учтите: неправильные действия приводят к формированию привычного вывиха. </a:t>
            </a:r>
            <a:br>
              <a:rPr lang="ru-RU" sz="2000" dirty="0"/>
            </a:br>
            <a:r>
              <a:rPr lang="ru-RU" sz="2000" dirty="0"/>
              <a:t> </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Вывих вправляет врач">
            <a:extLst>
              <a:ext uri="{FF2B5EF4-FFF2-40B4-BE49-F238E27FC236}">
                <a16:creationId xmlns:a16="http://schemas.microsoft.com/office/drawing/2014/main" id="{9168DE9D-DEAE-4D7C-8E15-24092B893E2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4653136"/>
            <a:ext cx="2448272" cy="1800200"/>
          </a:xfrm>
          <a:prstGeom prst="rect">
            <a:avLst/>
          </a:prstGeom>
          <a:noFill/>
          <a:ln>
            <a:noFill/>
          </a:ln>
        </p:spPr>
      </p:pic>
    </p:spTree>
    <p:extLst>
      <p:ext uri="{BB962C8B-B14F-4D97-AF65-F5344CB8AC3E}">
        <p14:creationId xmlns:p14="http://schemas.microsoft.com/office/powerpoint/2010/main" val="11277375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399788C-567C-4595-A400-CB965F5D543C}"/>
              </a:ext>
            </a:extLst>
          </p:cNvPr>
          <p:cNvSpPr/>
          <p:nvPr/>
        </p:nvSpPr>
        <p:spPr>
          <a:xfrm>
            <a:off x="0" y="116632"/>
            <a:ext cx="8964488" cy="8030403"/>
          </a:xfrm>
          <a:prstGeom prst="rect">
            <a:avLst/>
          </a:prstGeom>
        </p:spPr>
        <p:txBody>
          <a:bodyPr wrap="square">
            <a:spAutoFit/>
          </a:bodyPr>
          <a:lstStyle/>
          <a:p>
            <a:r>
              <a:rPr lang="ru-RU" sz="2000" b="1" dirty="0"/>
              <a:t>                                   Привычный вывих</a:t>
            </a:r>
          </a:p>
          <a:p>
            <a:r>
              <a:rPr lang="ru-RU" sz="2000" dirty="0"/>
              <a:t>              Привычный вывих довольно часто формируется в области плеча, реже — в области фаланг пальцев, локтя, в челюстном суставе. При многократном повторении вывиха возникает растяжение суставной капсулы, и в дальнейшем к травме может привести даже незначительное резкое движение. Поэтому травматологи рекомендуют проведение операции по укреплению суставной капсулы, а лечебная физкультура, направленная на укрепление мышц, может снизить частоту рецидивов. Человек, страдающим привычным вывихом, часто может вправить его самостоятельно. Но стоит помнить, что в результате привычного вывиха формируется артроз суст</a:t>
            </a:r>
            <a:r>
              <a:rPr lang="ru-RU" dirty="0"/>
              <a:t>ава. </a:t>
            </a:r>
            <a:br>
              <a:rPr lang="ru-RU" dirty="0"/>
            </a:br>
            <a:r>
              <a:rPr lang="ru-RU" sz="2000" dirty="0">
                <a:solidFill>
                  <a:srgbClr val="444444"/>
                </a:solidFill>
                <a:latin typeface="PT Serif"/>
                <a:ea typeface="Calibri" panose="020F0502020204030204" pitchFamily="34" charset="0"/>
                <a:cs typeface="Times New Roman" panose="02020603050405020304" pitchFamily="18" charset="0"/>
              </a:rPr>
              <a:t>               </a:t>
            </a:r>
            <a:r>
              <a:rPr lang="ru-RU" sz="2000" b="1" dirty="0"/>
              <a:t>   Первая помощь при вывихе челюсти</a:t>
            </a:r>
            <a:endParaRPr lang="ru-RU" sz="2000" dirty="0">
              <a:solidFill>
                <a:srgbClr val="444444"/>
              </a:solidFill>
              <a:latin typeface="PT Serif"/>
              <a:ea typeface="Calibri" panose="020F0502020204030204" pitchFamily="34" charset="0"/>
              <a:cs typeface="Times New Roman" panose="02020603050405020304" pitchFamily="18" charset="0"/>
            </a:endParaRPr>
          </a:p>
          <a:p>
            <a:pPr>
              <a:lnSpc>
                <a:spcPts val="1650"/>
              </a:lnSpc>
              <a:spcAft>
                <a:spcPts val="0"/>
              </a:spcAft>
            </a:pPr>
            <a:r>
              <a:rPr lang="ru-RU" sz="2000" dirty="0">
                <a:solidFill>
                  <a:srgbClr val="444444"/>
                </a:solidFill>
                <a:effectLst/>
                <a:latin typeface="PT Serif"/>
                <a:ea typeface="Calibri" panose="020F0502020204030204" pitchFamily="34" charset="0"/>
                <a:cs typeface="Times New Roman" panose="02020603050405020304" pitchFamily="18" charset="0"/>
              </a:rPr>
              <a:t>    </a:t>
            </a:r>
          </a:p>
          <a:p>
            <a:pPr>
              <a:lnSpc>
                <a:spcPts val="1650"/>
              </a:lnSpc>
              <a:spcAft>
                <a:spcPts val="0"/>
              </a:spcAft>
            </a:pPr>
            <a:endParaRPr lang="ru-RU" sz="2000" dirty="0">
              <a:solidFill>
                <a:srgbClr val="444444"/>
              </a:solidFill>
              <a:latin typeface="PT Serif"/>
              <a:ea typeface="Calibri" panose="020F0502020204030204" pitchFamily="34" charset="0"/>
              <a:cs typeface="Times New Roman" panose="02020603050405020304" pitchFamily="18" charset="0"/>
            </a:endParaRPr>
          </a:p>
          <a:p>
            <a:pPr>
              <a:lnSpc>
                <a:spcPts val="1650"/>
              </a:lnSpc>
              <a:spcAft>
                <a:spcPts val="0"/>
              </a:spcAft>
            </a:pPr>
            <a:endParaRPr lang="ru-RU" sz="2000" dirty="0">
              <a:solidFill>
                <a:srgbClr val="444444"/>
              </a:solidFill>
              <a:effectLst/>
              <a:latin typeface="PT Serif"/>
              <a:ea typeface="Calibri" panose="020F0502020204030204" pitchFamily="34" charset="0"/>
              <a:cs typeface="Times New Roman" panose="02020603050405020304" pitchFamily="18" charset="0"/>
            </a:endParaRPr>
          </a:p>
          <a:p>
            <a:pPr>
              <a:lnSpc>
                <a:spcPts val="1650"/>
              </a:lnSpc>
              <a:spcAft>
                <a:spcPts val="0"/>
              </a:spcAft>
            </a:pPr>
            <a:endParaRPr lang="ru-RU" sz="2000" dirty="0">
              <a:solidFill>
                <a:srgbClr val="444444"/>
              </a:solidFill>
              <a:latin typeface="PT Serif"/>
              <a:ea typeface="Calibri" panose="020F0502020204030204" pitchFamily="34" charset="0"/>
              <a:cs typeface="Times New Roman" panose="02020603050405020304" pitchFamily="18" charset="0"/>
            </a:endParaRPr>
          </a:p>
          <a:p>
            <a:pPr>
              <a:lnSpc>
                <a:spcPts val="1650"/>
              </a:lnSpc>
              <a:spcAft>
                <a:spcPts val="0"/>
              </a:spcAft>
            </a:pPr>
            <a:endParaRPr lang="ru-RU" sz="2000" dirty="0">
              <a:solidFill>
                <a:srgbClr val="444444"/>
              </a:solidFill>
              <a:effectLst/>
              <a:latin typeface="PT Serif"/>
              <a:ea typeface="Calibri" panose="020F0502020204030204" pitchFamily="34" charset="0"/>
              <a:cs typeface="Times New Roman" panose="02020603050405020304" pitchFamily="18" charset="0"/>
            </a:endParaRPr>
          </a:p>
          <a:p>
            <a:pPr>
              <a:lnSpc>
                <a:spcPts val="1650"/>
              </a:lnSpc>
              <a:spcAft>
                <a:spcPts val="0"/>
              </a:spcAft>
            </a:pPr>
            <a:endParaRPr lang="ru-RU" sz="2000" dirty="0">
              <a:solidFill>
                <a:srgbClr val="444444"/>
              </a:solidFill>
              <a:latin typeface="PT Serif"/>
              <a:ea typeface="Calibri" panose="020F0502020204030204" pitchFamily="34" charset="0"/>
              <a:cs typeface="Times New Roman" panose="02020603050405020304" pitchFamily="18" charset="0"/>
            </a:endParaRPr>
          </a:p>
          <a:p>
            <a:r>
              <a:rPr lang="ru-RU" sz="2000" dirty="0"/>
              <a:t>        </a:t>
            </a:r>
          </a:p>
          <a:p>
            <a:r>
              <a:rPr lang="ru-RU" sz="2000" dirty="0"/>
              <a:t>          Вывих челюсти происходит при попытке широко открыть рот, откусить что-либо большое. Вправление вывихов, которые случились впервые, </a:t>
            </a:r>
            <a:r>
              <a:rPr lang="ru-RU" sz="2000" b="1" dirty="0"/>
              <a:t>выполняет только специалист</a:t>
            </a:r>
            <a:r>
              <a:rPr lang="ru-RU" sz="2000" dirty="0"/>
              <a:t> в медицинском учреждении. </a:t>
            </a:r>
          </a:p>
          <a:p>
            <a:r>
              <a:rPr lang="ru-RU" sz="2000" dirty="0"/>
              <a:t>         Единственное, что можно сделать, — зафиксировать челюсть повязкой или косынкой вокруг головы и доставить пострадавшего в травмпункт.</a:t>
            </a:r>
            <a:br>
              <a:rPr lang="ru-RU" sz="2000" dirty="0"/>
            </a:br>
            <a:endParaRPr lang="ru-RU" sz="2000" dirty="0">
              <a:solidFill>
                <a:srgbClr val="444444"/>
              </a:solidFill>
              <a:latin typeface="PT Serif"/>
              <a:ea typeface="Calibri" panose="020F0502020204030204" pitchFamily="34" charset="0"/>
              <a:cs typeface="Times New Roman" panose="02020603050405020304" pitchFamily="18" charset="0"/>
            </a:endParaRPr>
          </a:p>
          <a:p>
            <a:pPr>
              <a:lnSpc>
                <a:spcPts val="1650"/>
              </a:lnSpc>
              <a:spcAft>
                <a:spcPts val="0"/>
              </a:spcAft>
            </a:pPr>
            <a:endParaRPr lang="ru-RU" sz="2000" dirty="0">
              <a:solidFill>
                <a:srgbClr val="444444"/>
              </a:solidFill>
              <a:latin typeface="PT Serif"/>
              <a:ea typeface="Calibri" panose="020F0502020204030204" pitchFamily="34" charset="0"/>
              <a:cs typeface="Times New Roman" panose="02020603050405020304" pitchFamily="18" charset="0"/>
            </a:endParaRPr>
          </a:p>
          <a:p>
            <a:pPr>
              <a:lnSpc>
                <a:spcPts val="1650"/>
              </a:lnSpc>
              <a:spcAft>
                <a:spcPts val="0"/>
              </a:spcAft>
            </a:pPr>
            <a:endParaRPr lang="ru-RU" sz="2000" dirty="0">
              <a:solidFill>
                <a:srgbClr val="444444"/>
              </a:solidFill>
              <a:latin typeface="PT Serif"/>
              <a:ea typeface="Calibri" panose="020F0502020204030204" pitchFamily="34" charset="0"/>
              <a:cs typeface="Times New Roman" panose="02020603050405020304" pitchFamily="18" charset="0"/>
            </a:endParaRPr>
          </a:p>
          <a:p>
            <a:pPr>
              <a:lnSpc>
                <a:spcPts val="1650"/>
              </a:lnSpc>
              <a:spcAft>
                <a:spcPts val="0"/>
              </a:spcAft>
            </a:pPr>
            <a:endParaRPr lang="ru-RU" sz="2000" dirty="0">
              <a:solidFill>
                <a:srgbClr val="444444"/>
              </a:solidFill>
              <a:effectLst/>
              <a:latin typeface="PT Serif"/>
              <a:ea typeface="Calibri" panose="020F0502020204030204" pitchFamily="34" charset="0"/>
              <a:cs typeface="Times New Roman" panose="02020603050405020304" pitchFamily="18" charset="0"/>
            </a:endParaRPr>
          </a:p>
          <a:p>
            <a:pPr>
              <a:lnSpc>
                <a:spcPts val="1650"/>
              </a:lnSpc>
              <a:spcAft>
                <a:spcPts val="0"/>
              </a:spcAft>
            </a:pPr>
            <a:endParaRPr lang="ru-RU" sz="2000" dirty="0">
              <a:solidFill>
                <a:srgbClr val="444444"/>
              </a:solidFill>
              <a:latin typeface="PT Serif"/>
              <a:ea typeface="Calibri" panose="020F0502020204030204" pitchFamily="34" charset="0"/>
              <a:cs typeface="Times New Roman" panose="02020603050405020304" pitchFamily="18" charset="0"/>
            </a:endParaRPr>
          </a:p>
          <a:p>
            <a:pPr>
              <a:lnSpc>
                <a:spcPts val="1650"/>
              </a:lnSpc>
              <a:spcAft>
                <a:spcPts val="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Вывих челюсти">
            <a:extLst>
              <a:ext uri="{FF2B5EF4-FFF2-40B4-BE49-F238E27FC236}">
                <a16:creationId xmlns:a16="http://schemas.microsoft.com/office/drawing/2014/main" id="{41F87CDA-0475-4FEB-B385-D429088E306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3573016"/>
            <a:ext cx="2520280" cy="1368152"/>
          </a:xfrm>
          <a:prstGeom prst="rect">
            <a:avLst/>
          </a:prstGeom>
          <a:noFill/>
          <a:ln>
            <a:noFill/>
          </a:ln>
        </p:spPr>
      </p:pic>
    </p:spTree>
    <p:extLst>
      <p:ext uri="{BB962C8B-B14F-4D97-AF65-F5344CB8AC3E}">
        <p14:creationId xmlns:p14="http://schemas.microsoft.com/office/powerpoint/2010/main" val="32487677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22342DEE-EB64-4377-95A9-B9ED26DCDE4F}"/>
              </a:ext>
            </a:extLst>
          </p:cNvPr>
          <p:cNvSpPr>
            <a:spLocks noChangeArrowheads="1"/>
          </p:cNvSpPr>
          <p:nvPr/>
        </p:nvSpPr>
        <p:spPr bwMode="auto">
          <a:xfrm>
            <a:off x="0" y="2199615"/>
            <a:ext cx="184731"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200" b="0" i="0" u="none" strike="noStrike" cap="none" normalizeH="0" baseline="0" dirty="0">
                <a:ln>
                  <a:noFill/>
                </a:ln>
                <a:solidFill>
                  <a:srgbClr val="444444"/>
                </a:solidFill>
                <a:effectLst/>
                <a:latin typeface="PT Serif"/>
                <a:ea typeface="Times New Roman" panose="02020603050405020304" pitchFamily="18" charset="0"/>
                <a:cs typeface="Times New Roman" panose="02020603050405020304" pitchFamily="18" charset="0"/>
              </a:rPr>
            </a:br>
            <a:endParaRPr kumimoji="0" lang="ru-RU" altLang="ru-RU" sz="7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7" name="Прямоугольник 6">
            <a:extLst>
              <a:ext uri="{FF2B5EF4-FFF2-40B4-BE49-F238E27FC236}">
                <a16:creationId xmlns:a16="http://schemas.microsoft.com/office/drawing/2014/main" id="{777CDEB8-33AA-487A-B9E8-DB2E90A77A42}"/>
              </a:ext>
            </a:extLst>
          </p:cNvPr>
          <p:cNvSpPr/>
          <p:nvPr/>
        </p:nvSpPr>
        <p:spPr>
          <a:xfrm>
            <a:off x="184730" y="188640"/>
            <a:ext cx="8779758" cy="4483792"/>
          </a:xfrm>
          <a:prstGeom prst="rect">
            <a:avLst/>
          </a:prstGeom>
        </p:spPr>
        <p:txBody>
          <a:bodyPr wrap="square">
            <a:spAutoFit/>
          </a:bodyPr>
          <a:lstStyle/>
          <a:p>
            <a:pPr>
              <a:lnSpc>
                <a:spcPct val="115000"/>
              </a:lnSpc>
              <a:spcBef>
                <a:spcPts val="200"/>
              </a:spcBef>
              <a:spcAft>
                <a:spcPts val="0"/>
              </a:spcAft>
            </a:pPr>
            <a:r>
              <a:rPr lang="ru-RU" sz="2000" b="1" dirty="0">
                <a:solidFill>
                  <a:srgbClr val="333333"/>
                </a:solidFill>
                <a:latin typeface="PT Sans"/>
                <a:ea typeface="Times New Roman" panose="02020603050405020304" pitchFamily="18" charset="0"/>
                <a:cs typeface="Times New Roman" panose="02020603050405020304" pitchFamily="18" charset="0"/>
              </a:rPr>
              <a:t>                </a:t>
            </a:r>
          </a:p>
          <a:p>
            <a:pPr>
              <a:lnSpc>
                <a:spcPct val="115000"/>
              </a:lnSpc>
              <a:spcBef>
                <a:spcPts val="200"/>
              </a:spcBef>
              <a:spcAft>
                <a:spcPts val="0"/>
              </a:spcAft>
            </a:pPr>
            <a:endParaRPr lang="ru-RU" sz="2000" b="1" dirty="0">
              <a:solidFill>
                <a:srgbClr val="333333"/>
              </a:solidFill>
              <a:latin typeface="PT Sans"/>
              <a:cs typeface="Times New Roman" panose="02020603050405020304" pitchFamily="18" charset="0"/>
            </a:endParaRPr>
          </a:p>
          <a:p>
            <a:pPr>
              <a:lnSpc>
                <a:spcPct val="115000"/>
              </a:lnSpc>
              <a:spcBef>
                <a:spcPts val="200"/>
              </a:spcBef>
              <a:spcAft>
                <a:spcPts val="0"/>
              </a:spcAft>
            </a:pPr>
            <a:endParaRPr lang="ru-RU" sz="2000" b="1" dirty="0">
              <a:solidFill>
                <a:srgbClr val="333333"/>
              </a:solidFill>
              <a:latin typeface="PT Sans"/>
              <a:cs typeface="Times New Roman" panose="02020603050405020304" pitchFamily="18" charset="0"/>
            </a:endParaRPr>
          </a:p>
          <a:p>
            <a:pPr>
              <a:lnSpc>
                <a:spcPct val="115000"/>
              </a:lnSpc>
              <a:spcBef>
                <a:spcPts val="200"/>
              </a:spcBef>
              <a:spcAft>
                <a:spcPts val="0"/>
              </a:spcAft>
            </a:pPr>
            <a:endParaRPr lang="ru-RU" sz="2000" b="1" dirty="0">
              <a:solidFill>
                <a:srgbClr val="333333"/>
              </a:solidFill>
              <a:latin typeface="PT Sans"/>
              <a:cs typeface="Times New Roman" panose="02020603050405020304" pitchFamily="18" charset="0"/>
            </a:endParaRPr>
          </a:p>
          <a:p>
            <a:pPr>
              <a:lnSpc>
                <a:spcPct val="115000"/>
              </a:lnSpc>
              <a:spcBef>
                <a:spcPts val="200"/>
              </a:spcBef>
              <a:spcAft>
                <a:spcPts val="0"/>
              </a:spcAft>
            </a:pPr>
            <a:endParaRPr lang="ru-RU" sz="2000" b="1" dirty="0">
              <a:solidFill>
                <a:srgbClr val="333333"/>
              </a:solidFill>
              <a:latin typeface="PT Sans"/>
              <a:cs typeface="Times New Roman" panose="02020603050405020304" pitchFamily="18" charset="0"/>
            </a:endParaRPr>
          </a:p>
          <a:p>
            <a:pPr>
              <a:lnSpc>
                <a:spcPct val="115000"/>
              </a:lnSpc>
              <a:spcBef>
                <a:spcPts val="200"/>
              </a:spcBef>
              <a:spcAft>
                <a:spcPts val="0"/>
              </a:spcAft>
            </a:pPr>
            <a:endParaRPr lang="ru-RU" sz="2000" b="1" dirty="0">
              <a:solidFill>
                <a:srgbClr val="333333"/>
              </a:solidFill>
              <a:latin typeface="PT Sans"/>
              <a:cs typeface="Times New Roman" panose="02020603050405020304" pitchFamily="18" charset="0"/>
            </a:endParaRPr>
          </a:p>
          <a:p>
            <a:pPr>
              <a:lnSpc>
                <a:spcPct val="115000"/>
              </a:lnSpc>
              <a:spcBef>
                <a:spcPts val="200"/>
              </a:spcBef>
              <a:spcAft>
                <a:spcPts val="0"/>
              </a:spcAft>
            </a:pPr>
            <a:endParaRPr lang="ru-RU" sz="2000" b="1" dirty="0">
              <a:solidFill>
                <a:srgbClr val="333333"/>
              </a:solidFill>
              <a:latin typeface="PT Sans"/>
              <a:cs typeface="Times New Roman" panose="02020603050405020304" pitchFamily="18" charset="0"/>
            </a:endParaRPr>
          </a:p>
          <a:p>
            <a:pPr>
              <a:lnSpc>
                <a:spcPct val="115000"/>
              </a:lnSpc>
              <a:spcBef>
                <a:spcPts val="200"/>
              </a:spcBef>
              <a:spcAft>
                <a:spcPts val="0"/>
              </a:spcAft>
            </a:pPr>
            <a:endParaRPr lang="ru-RU" sz="2000" b="1" dirty="0">
              <a:solidFill>
                <a:srgbClr val="333333"/>
              </a:solidFill>
              <a:latin typeface="PT Sans"/>
              <a:cs typeface="Times New Roman" panose="02020603050405020304" pitchFamily="18" charset="0"/>
            </a:endParaRPr>
          </a:p>
          <a:p>
            <a:pPr>
              <a:lnSpc>
                <a:spcPct val="115000"/>
              </a:lnSpc>
              <a:spcBef>
                <a:spcPts val="200"/>
              </a:spcBef>
              <a:spcAft>
                <a:spcPts val="0"/>
              </a:spcAft>
            </a:pPr>
            <a:endParaRPr lang="ru-RU" sz="2000" b="1" dirty="0">
              <a:solidFill>
                <a:srgbClr val="333333"/>
              </a:solidFill>
              <a:latin typeface="PT Sans"/>
              <a:cs typeface="Times New Roman" panose="02020603050405020304" pitchFamily="18" charset="0"/>
            </a:endParaRPr>
          </a:p>
          <a:p>
            <a:pPr>
              <a:lnSpc>
                <a:spcPct val="115000"/>
              </a:lnSpc>
              <a:spcBef>
                <a:spcPts val="200"/>
              </a:spcBef>
              <a:spcAft>
                <a:spcPts val="0"/>
              </a:spcAft>
            </a:pPr>
            <a:endParaRPr lang="ru-RU" sz="2000" b="1" dirty="0">
              <a:solidFill>
                <a:srgbClr val="333333"/>
              </a:solidFill>
              <a:latin typeface="PT Sans"/>
              <a:cs typeface="Times New Roman" panose="02020603050405020304" pitchFamily="18" charset="0"/>
            </a:endParaRPr>
          </a:p>
          <a:p>
            <a:pPr>
              <a:lnSpc>
                <a:spcPct val="115000"/>
              </a:lnSpc>
              <a:spcBef>
                <a:spcPts val="200"/>
              </a:spcBef>
              <a:spcAft>
                <a:spcPts val="0"/>
              </a:spcAft>
            </a:pPr>
            <a:endParaRPr lang="ru-RU" dirty="0"/>
          </a:p>
          <a:p>
            <a:endParaRPr lang="ru-RU" dirty="0"/>
          </a:p>
        </p:txBody>
      </p:sp>
      <p:sp>
        <p:nvSpPr>
          <p:cNvPr id="8" name="Прямоугольник 7">
            <a:extLst>
              <a:ext uri="{FF2B5EF4-FFF2-40B4-BE49-F238E27FC236}">
                <a16:creationId xmlns:a16="http://schemas.microsoft.com/office/drawing/2014/main" id="{1281EAF3-8646-4481-B48B-67ECFAA50276}"/>
              </a:ext>
            </a:extLst>
          </p:cNvPr>
          <p:cNvSpPr/>
          <p:nvPr/>
        </p:nvSpPr>
        <p:spPr>
          <a:xfrm>
            <a:off x="2286000" y="2274838"/>
            <a:ext cx="4572000" cy="369332"/>
          </a:xfrm>
          <a:prstGeom prst="rect">
            <a:avLst/>
          </a:prstGeom>
        </p:spPr>
        <p:txBody>
          <a:bodyPr>
            <a:spAutoFit/>
          </a:bodyPr>
          <a:lstStyle/>
          <a:p>
            <a:endParaRPr lang="ru-RU" dirty="0">
              <a:solidFill>
                <a:srgbClr val="444444"/>
              </a:solidFill>
              <a:latin typeface="PT Serif"/>
              <a:ea typeface="Times New Roman" panose="020206030504050203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id="{39C4AC98-05F4-49C0-AEBE-40AFF0179375}"/>
              </a:ext>
            </a:extLst>
          </p:cNvPr>
          <p:cNvSpPr/>
          <p:nvPr/>
        </p:nvSpPr>
        <p:spPr>
          <a:xfrm>
            <a:off x="0" y="188641"/>
            <a:ext cx="8959270" cy="11280524"/>
          </a:xfrm>
          <a:prstGeom prst="rect">
            <a:avLst/>
          </a:prstGeom>
        </p:spPr>
        <p:txBody>
          <a:bodyPr wrap="square">
            <a:spAutoFit/>
          </a:bodyPr>
          <a:lstStyle/>
          <a:p>
            <a:pPr>
              <a:lnSpc>
                <a:spcPct val="115000"/>
              </a:lnSpc>
              <a:spcAft>
                <a:spcPts val="0"/>
              </a:spcAft>
            </a:pPr>
            <a:r>
              <a:rPr lang="ru-RU" b="1" dirty="0">
                <a:solidFill>
                  <a:srgbClr val="333333"/>
                </a:solidFill>
                <a:latin typeface="PT Sans"/>
                <a:ea typeface="Times New Roman" panose="02020603050405020304" pitchFamily="18" charset="0"/>
                <a:cs typeface="Times New Roman" panose="02020603050405020304" pitchFamily="18" charset="0"/>
              </a:rPr>
              <a:t>                             Первая помощь при растяжении связок</a:t>
            </a:r>
            <a:r>
              <a:rPr lang="ru-RU" b="1" dirty="0">
                <a:solidFill>
                  <a:srgbClr val="000000"/>
                </a:solidFill>
                <a:latin typeface="Open Sans"/>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sz="2000" b="1" dirty="0">
                <a:latin typeface="PT Sans"/>
                <a:ea typeface="Times New Roman" panose="02020603050405020304" pitchFamily="18" charset="0"/>
                <a:cs typeface="Times New Roman" panose="02020603050405020304" pitchFamily="18" charset="0"/>
              </a:rPr>
              <a:t>         </a:t>
            </a:r>
            <a:r>
              <a:rPr lang="ru-RU" sz="2000" dirty="0">
                <a:latin typeface="Calibri" panose="020F0502020204030204" pitchFamily="34" charset="0"/>
                <a:ea typeface="Calibri" panose="020F0502020204030204" pitchFamily="34" charset="0"/>
                <a:cs typeface="Times New Roman" panose="02020603050405020304" pitchFamily="18" charset="0"/>
              </a:rPr>
              <a:t>Самой распространённой травмой на уроках физической культуры по разделу «лёгкая атлетика»: считаются травмы коленного, голеностопного сустава, </a:t>
            </a:r>
            <a:r>
              <a:rPr lang="ru-RU" sz="2000" dirty="0"/>
              <a:t>сопровождается болью и припухлостью; впоследствии образуется кровоподтек.</a:t>
            </a:r>
            <a:r>
              <a:rPr lang="ru-RU" sz="2000" dirty="0">
                <a:latin typeface="Calibri" panose="020F0502020204030204" pitchFamily="34" charset="0"/>
                <a:cs typeface="Times New Roman" panose="02020603050405020304" pitchFamily="18" charset="0"/>
              </a:rPr>
              <a:t> </a:t>
            </a:r>
            <a:r>
              <a:rPr lang="ru-RU" sz="2000" dirty="0">
                <a:latin typeface="Calibri" panose="020F0502020204030204" pitchFamily="34" charset="0"/>
                <a:ea typeface="Calibri" panose="020F0502020204030204" pitchFamily="34" charset="0"/>
                <a:cs typeface="Times New Roman" panose="02020603050405020304" pitchFamily="18" charset="0"/>
              </a:rPr>
              <a:t>В баскетболе, волейболе метании мяча или гранаты ,возникают растяжения плечевого сустава, это связано с резкими бросками и замахами. К факторам риска относятся также избыточная масса тела, ношение неудобной обуви, одежды, спорт-снаряжения</a:t>
            </a:r>
            <a:r>
              <a:rPr lang="ru-RU" sz="2000" dirty="0"/>
              <a:t>                                                                                                                                                              </a:t>
            </a:r>
          </a:p>
          <a:p>
            <a:pPr>
              <a:lnSpc>
                <a:spcPct val="115000"/>
              </a:lnSpc>
              <a:spcAft>
                <a:spcPts val="1000"/>
              </a:spcAft>
            </a:pPr>
            <a:endParaRPr lang="ru-RU" sz="2000" dirty="0"/>
          </a:p>
          <a:p>
            <a:pPr>
              <a:lnSpc>
                <a:spcPct val="115000"/>
              </a:lnSpc>
              <a:spcAft>
                <a:spcPts val="1000"/>
              </a:spcAft>
            </a:pPr>
            <a:endParaRPr lang="ru-RU" sz="2000" dirty="0"/>
          </a:p>
          <a:p>
            <a:pPr>
              <a:lnSpc>
                <a:spcPct val="115000"/>
              </a:lnSpc>
              <a:spcAft>
                <a:spcPts val="1000"/>
              </a:spcAft>
            </a:pPr>
            <a:r>
              <a:rPr lang="ru-RU" sz="2000" dirty="0"/>
              <a:t>             Догадаться, что у человека проблемы со связками, можно по боли в поврежденном суставе. Если при этом сустав отек или посинел, им трудно пошевелить, а при ощупывании боль становится просто невыносимой—это похоже на растяжение или даже разрыв связок (хотя возможен и перелом). </a:t>
            </a:r>
            <a:endParaRPr lang="ru-RU" sz="2000" dirty="0">
              <a:latin typeface="Calibri" panose="020F0502020204030204" pitchFamily="34" charset="0"/>
              <a:cs typeface="Times New Roman" panose="02020603050405020304" pitchFamily="18" charset="0"/>
            </a:endParaRPr>
          </a:p>
          <a:p>
            <a:pPr>
              <a:lnSpc>
                <a:spcPct val="115000"/>
              </a:lnSpc>
              <a:spcAft>
                <a:spcPts val="1000"/>
              </a:spcAft>
            </a:pPr>
            <a:r>
              <a:rPr lang="ru-RU" dirty="0"/>
              <a:t>      </a:t>
            </a:r>
            <a:r>
              <a:rPr lang="ru-RU" sz="2000" b="1" dirty="0"/>
              <a:t>Растяжение связок</a:t>
            </a:r>
            <a:r>
              <a:rPr lang="ru-RU" sz="2000" dirty="0"/>
              <a:t> сопровождает острая боль, обширный отек и внутреннее кровоизлияние в сустав, подкожную клетчатку и ткани, окружающие сустав.</a:t>
            </a:r>
            <a:r>
              <a:rPr lang="ru-RU" sz="2000" dirty="0">
                <a:solidFill>
                  <a:srgbClr val="666666"/>
                </a:solidFill>
                <a:latin typeface="Arial" panose="020B0604020202020204" pitchFamily="34" charset="0"/>
                <a:ea typeface="Calibri" panose="020F0502020204030204" pitchFamily="34" charset="0"/>
                <a:cs typeface="Times New Roman" panose="02020603050405020304" pitchFamily="18" charset="0"/>
              </a:rPr>
              <a:t> </a:t>
            </a:r>
            <a:r>
              <a:rPr lang="ru-RU" sz="2000" dirty="0"/>
              <a:t>При признаках растяжения связок следует немедленно обратиться к врачу</a:t>
            </a:r>
            <a:endParaRPr lang="ru-RU" sz="2000" dirty="0">
              <a:solidFill>
                <a:srgbClr val="666666"/>
              </a:solidFill>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sz="2000" b="1" dirty="0"/>
              <a:t>     </a:t>
            </a:r>
            <a:endParaRPr lang="ru-RU" sz="2000" dirty="0">
              <a:solidFill>
                <a:srgbClr val="666666"/>
              </a:solidFill>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2000" dirty="0">
              <a:solidFill>
                <a:srgbClr val="666666"/>
              </a:solidFill>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2000" dirty="0">
              <a:solidFill>
                <a:srgbClr val="666666"/>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2000" dirty="0">
              <a:solidFill>
                <a:srgbClr val="666666"/>
              </a:solidFill>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2000" dirty="0">
              <a:solidFill>
                <a:srgbClr val="666666"/>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2000" dirty="0">
              <a:solidFill>
                <a:srgbClr val="666666"/>
              </a:solidFill>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2000" dirty="0">
              <a:solidFill>
                <a:srgbClr val="666666"/>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2000" dirty="0">
              <a:solidFill>
                <a:srgbClr val="666666"/>
              </a:solidFill>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Рисунок 8" descr="Нужно уметь отличить вывих от растяжения">
            <a:extLst>
              <a:ext uri="{FF2B5EF4-FFF2-40B4-BE49-F238E27FC236}">
                <a16:creationId xmlns:a16="http://schemas.microsoft.com/office/drawing/2014/main" id="{5470D986-3D42-44A3-A1AE-F17F9695604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416" y="2999758"/>
            <a:ext cx="1721296" cy="1097207"/>
          </a:xfrm>
          <a:prstGeom prst="rect">
            <a:avLst/>
          </a:prstGeom>
          <a:noFill/>
          <a:ln>
            <a:noFill/>
          </a:ln>
        </p:spPr>
      </p:pic>
    </p:spTree>
    <p:extLst>
      <p:ext uri="{BB962C8B-B14F-4D97-AF65-F5344CB8AC3E}">
        <p14:creationId xmlns:p14="http://schemas.microsoft.com/office/powerpoint/2010/main" val="29871763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C45ED5D-A09D-41DA-9EC6-7DE35B2289C1}"/>
              </a:ext>
            </a:extLst>
          </p:cNvPr>
          <p:cNvSpPr/>
          <p:nvPr/>
        </p:nvSpPr>
        <p:spPr>
          <a:xfrm>
            <a:off x="179512" y="116632"/>
            <a:ext cx="8784976" cy="6853158"/>
          </a:xfrm>
          <a:prstGeom prst="rect">
            <a:avLst/>
          </a:prstGeom>
        </p:spPr>
        <p:txBody>
          <a:bodyPr wrap="square">
            <a:spAutoFit/>
          </a:bodyPr>
          <a:lstStyle/>
          <a:p>
            <a:pPr>
              <a:lnSpc>
                <a:spcPct val="115000"/>
              </a:lnSpc>
            </a:pP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b="1" dirty="0">
                <a:latin typeface="Calibri" panose="020F0502020204030204" pitchFamily="34" charset="0"/>
                <a:ea typeface="Calibri" panose="020F0502020204030204" pitchFamily="34" charset="0"/>
                <a:cs typeface="Times New Roman" panose="02020603050405020304" pitchFamily="18" charset="0"/>
              </a:rPr>
              <a:t>Не откладывая:</a:t>
            </a:r>
            <a:endParaRPr lang="ru-RU" sz="2000" dirty="0"/>
          </a:p>
          <a:p>
            <a:pPr>
              <a:lnSpc>
                <a:spcPct val="115000"/>
              </a:lnSpc>
            </a:pPr>
            <a:r>
              <a:rPr lang="ru-RU" sz="2000" b="1" dirty="0">
                <a:latin typeface="Calibri" panose="020F0502020204030204" pitchFamily="34" charset="0"/>
                <a:ea typeface="Calibri" panose="020F0502020204030204" pitchFamily="34" charset="0"/>
                <a:cs typeface="Times New Roman" panose="02020603050405020304" pitchFamily="18" charset="0"/>
              </a:rPr>
              <a:t>     если повреждение голеностопного сустава, </a:t>
            </a:r>
            <a:r>
              <a:rPr lang="ru-RU" sz="2000" dirty="0">
                <a:latin typeface="Calibri" panose="020F0502020204030204" pitchFamily="34" charset="0"/>
                <a:ea typeface="Calibri" panose="020F0502020204030204" pitchFamily="34" charset="0"/>
                <a:cs typeface="Times New Roman" panose="02020603050405020304" pitchFamily="18" charset="0"/>
              </a:rPr>
              <a:t>не передвигая пострадавшего, </a:t>
            </a:r>
            <a:r>
              <a:rPr lang="ru-RU" sz="2000" dirty="0"/>
              <a:t>это прежде всего </a:t>
            </a:r>
            <a:r>
              <a:rPr lang="ru-RU" sz="2000" dirty="0">
                <a:latin typeface="Calibri" panose="020F0502020204030204" pitchFamily="34" charset="0"/>
                <a:ea typeface="Calibri" panose="020F0502020204030204" pitchFamily="34" charset="0"/>
                <a:cs typeface="Times New Roman" panose="02020603050405020304" pitchFamily="18" charset="0"/>
              </a:rPr>
              <a:t>наложение на поврежденный сустав фиксирующей давящей </a:t>
            </a:r>
            <a:r>
              <a:rPr lang="ru-RU" sz="2000" b="1" dirty="0">
                <a:latin typeface="Calibri" panose="020F0502020204030204" pitchFamily="34" charset="0"/>
                <a:ea typeface="Calibri" panose="020F0502020204030204" pitchFamily="34" charset="0"/>
                <a:cs typeface="Times New Roman" panose="02020603050405020304" pitchFamily="18" charset="0"/>
              </a:rPr>
              <a:t>крестообразной </a:t>
            </a:r>
            <a:r>
              <a:rPr lang="ru-RU" sz="2000" dirty="0">
                <a:latin typeface="Calibri" panose="020F0502020204030204" pitchFamily="34" charset="0"/>
                <a:ea typeface="Calibri" panose="020F0502020204030204" pitchFamily="34" charset="0"/>
                <a:cs typeface="Times New Roman" panose="02020603050405020304" pitchFamily="18" charset="0"/>
              </a:rPr>
              <a:t> повязки обычным или эластичным бинтом</a:t>
            </a:r>
            <a:r>
              <a:rPr lang="ru-RU" sz="2000" b="1" dirty="0">
                <a:latin typeface="Calibri" panose="020F0502020204030204" pitchFamily="34" charset="0"/>
                <a:ea typeface="Calibri" panose="020F0502020204030204" pitchFamily="34" charset="0"/>
                <a:cs typeface="Times New Roman" panose="02020603050405020304" pitchFamily="18" charset="0"/>
              </a:rPr>
              <a:t>,</a:t>
            </a:r>
            <a:r>
              <a:rPr lang="ru-RU" sz="2000" dirty="0">
                <a:latin typeface="Calibri" panose="020F0502020204030204" pitchFamily="34" charset="0"/>
                <a:ea typeface="Calibri" panose="020F0502020204030204" pitchFamily="34" charset="0"/>
                <a:cs typeface="Times New Roman" panose="02020603050405020304" pitchFamily="18" charset="0"/>
              </a:rPr>
              <a:t> которая будет ограничивать его движения, сверху приложите лед или холодный компресс, </a:t>
            </a:r>
            <a:r>
              <a:rPr lang="ru-RU" sz="2000" dirty="0"/>
              <a:t>чтобы препятствовать дальнейшему кровоизлиянию и боли в поврежденном суставе, придать повреждённой части тела (руке или ноге) приподнятое положение, фиксировать широким бинтом в таком положении. </a:t>
            </a:r>
          </a:p>
          <a:p>
            <a:pPr>
              <a:lnSpc>
                <a:spcPct val="115000"/>
              </a:lnSpc>
            </a:pPr>
            <a:r>
              <a:rPr lang="ru-RU" sz="2000" dirty="0"/>
              <a:t>      При растяжении связок голеностопного сустава часто ломается наружная лодыжка. поэтому при выраженном болевом синдроме целесообразно выполнить снимок</a:t>
            </a:r>
            <a:endParaRPr lang="ru-RU" sz="2000" dirty="0">
              <a:solidFill>
                <a:srgbClr val="444444"/>
              </a:solidFill>
              <a:latin typeface="PT Serif"/>
              <a:ea typeface="Calibri" panose="020F0502020204030204" pitchFamily="34" charset="0"/>
              <a:cs typeface="Times New Roman" panose="02020603050405020304" pitchFamily="18" charset="0"/>
            </a:endParaRPr>
          </a:p>
          <a:p>
            <a:endParaRPr lang="ru-RU" sz="2000" dirty="0">
              <a:solidFill>
                <a:srgbClr val="444444"/>
              </a:solidFill>
              <a:latin typeface="PT Serif"/>
              <a:ea typeface="Calibri" panose="020F0502020204030204" pitchFamily="34" charset="0"/>
              <a:cs typeface="Times New Roman" panose="02020603050405020304" pitchFamily="18" charset="0"/>
            </a:endParaRPr>
          </a:p>
          <a:p>
            <a:endParaRPr lang="ru-RU" sz="2000" dirty="0">
              <a:solidFill>
                <a:srgbClr val="444444"/>
              </a:solidFill>
              <a:latin typeface="PT Serif"/>
              <a:ea typeface="Calibri" panose="020F0502020204030204" pitchFamily="34" charset="0"/>
              <a:cs typeface="Times New Roman" panose="02020603050405020304" pitchFamily="18" charset="0"/>
            </a:endParaRPr>
          </a:p>
          <a:p>
            <a:pPr>
              <a:lnSpc>
                <a:spcPct val="115000"/>
              </a:lnSpc>
              <a:spcAft>
                <a:spcPts val="1000"/>
              </a:spcAft>
            </a:pPr>
            <a:r>
              <a:rPr lang="ru-RU" sz="2000" b="1" dirty="0"/>
              <a:t>                                                                                    </a:t>
            </a:r>
          </a:p>
          <a:p>
            <a:pPr>
              <a:lnSpc>
                <a:spcPct val="115000"/>
              </a:lnSpc>
              <a:spcAft>
                <a:spcPts val="1000"/>
              </a:spcAft>
            </a:pPr>
            <a:r>
              <a:rPr lang="ru-RU" sz="2000" b="1" dirty="0"/>
              <a:t>          Растяжение связок луче- запястной зоны сустава</a:t>
            </a:r>
            <a:r>
              <a:rPr lang="ru-RU" sz="2000" dirty="0"/>
              <a:t> может происходить при падении на руки или при рывках, неудобных движениях. На запястье рекомендуется накладывать повязку из эластичного бинта</a:t>
            </a:r>
            <a:r>
              <a:rPr lang="ru-RU" sz="2000" b="1" dirty="0"/>
              <a:t> </a:t>
            </a:r>
            <a:r>
              <a:rPr lang="ru-RU" sz="2000" dirty="0"/>
              <a:t>и также зафиксировать. </a:t>
            </a:r>
            <a:br>
              <a:rPr lang="ru-RU" sz="2000" dirty="0"/>
            </a:br>
            <a:r>
              <a:rPr lang="ru-RU" sz="2000" dirty="0"/>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Рисунок 6" descr="Наложение крестообразной повязки">
            <a:extLst>
              <a:ext uri="{FF2B5EF4-FFF2-40B4-BE49-F238E27FC236}">
                <a16:creationId xmlns:a16="http://schemas.microsoft.com/office/drawing/2014/main" id="{83A55803-C015-459F-9962-8FFE4518537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34988" y="3789040"/>
            <a:ext cx="2037012" cy="1097642"/>
          </a:xfrm>
          <a:prstGeom prst="rect">
            <a:avLst/>
          </a:prstGeom>
          <a:noFill/>
          <a:ln>
            <a:noFill/>
          </a:ln>
        </p:spPr>
      </p:pic>
      <p:pic>
        <p:nvPicPr>
          <p:cNvPr id="6" name="Рисунок 5" descr="На место ушиба следует положить лед, обернутый мягкой тканью">
            <a:extLst>
              <a:ext uri="{FF2B5EF4-FFF2-40B4-BE49-F238E27FC236}">
                <a16:creationId xmlns:a16="http://schemas.microsoft.com/office/drawing/2014/main" id="{AE07782D-063E-43C7-A416-6841E788A96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8" y="3789040"/>
            <a:ext cx="1923428" cy="1097642"/>
          </a:xfrm>
          <a:prstGeom prst="rect">
            <a:avLst/>
          </a:prstGeom>
          <a:noFill/>
          <a:ln>
            <a:noFill/>
          </a:ln>
        </p:spPr>
      </p:pic>
    </p:spTree>
    <p:extLst>
      <p:ext uri="{BB962C8B-B14F-4D97-AF65-F5344CB8AC3E}">
        <p14:creationId xmlns:p14="http://schemas.microsoft.com/office/powerpoint/2010/main" val="28231352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1923CDF-D00E-461F-8CED-E133BB701E99}"/>
              </a:ext>
            </a:extLst>
          </p:cNvPr>
          <p:cNvSpPr/>
          <p:nvPr/>
        </p:nvSpPr>
        <p:spPr>
          <a:xfrm>
            <a:off x="179512" y="188640"/>
            <a:ext cx="8964488" cy="9923229"/>
          </a:xfrm>
          <a:prstGeom prst="rect">
            <a:avLst/>
          </a:prstGeom>
        </p:spPr>
        <p:txBody>
          <a:bodyPr wrap="square">
            <a:spAutoFit/>
          </a:bodyPr>
          <a:lstStyle/>
          <a:p>
            <a:pPr>
              <a:lnSpc>
                <a:spcPct val="115000"/>
              </a:lnSpc>
              <a:spcAft>
                <a:spcPts val="1000"/>
              </a:spcAft>
            </a:pPr>
            <a:r>
              <a:rPr lang="ru-RU" sz="2000" b="1" dirty="0"/>
              <a:t>      При растяжении связок локтя, коленного сустава ,голеностопа на </a:t>
            </a:r>
            <a:r>
              <a:rPr lang="ru-RU" sz="2000" dirty="0"/>
              <a:t>поврежденный сустав, как мы уже говорили, наложить фиксирующую</a:t>
            </a:r>
            <a:r>
              <a:rPr lang="ru-RU" sz="2000" b="1" dirty="0"/>
              <a:t> давящую </a:t>
            </a:r>
            <a:r>
              <a:rPr lang="ru-RU" sz="2000" dirty="0"/>
              <a:t>повязку обычным бинтом. Страдающие этим симптомом, можно приобрести специальную ортопедическую повязку. Она надежно фиксирует сустав и может предохранить от повторных травм. </a:t>
            </a:r>
            <a:endParaRPr lang="ru-RU" sz="2000" dirty="0">
              <a:solidFill>
                <a:srgbClr val="444444"/>
              </a:solidFill>
              <a:latin typeface="PT Serif"/>
              <a:ea typeface="Calibri" panose="020F0502020204030204" pitchFamily="34" charset="0"/>
              <a:cs typeface="Times New Roman" panose="02020603050405020304" pitchFamily="18" charset="0"/>
            </a:endParaRPr>
          </a:p>
          <a:p>
            <a:pPr>
              <a:lnSpc>
                <a:spcPct val="115000"/>
              </a:lnSpc>
              <a:spcAft>
                <a:spcPts val="1000"/>
              </a:spcAft>
            </a:pPr>
            <a:endParaRPr lang="ru-RU" dirty="0">
              <a:solidFill>
                <a:srgbClr val="444444"/>
              </a:solidFill>
              <a:latin typeface="PT Serif"/>
              <a:ea typeface="Calibri" panose="020F0502020204030204" pitchFamily="34" charset="0"/>
              <a:cs typeface="Times New Roman" panose="02020603050405020304" pitchFamily="18" charset="0"/>
            </a:endParaRPr>
          </a:p>
          <a:p>
            <a:pPr>
              <a:lnSpc>
                <a:spcPct val="115000"/>
              </a:lnSpc>
              <a:spcAft>
                <a:spcPts val="1000"/>
              </a:spcAft>
            </a:pPr>
            <a:endParaRPr lang="ru-RU" sz="1200" dirty="0">
              <a:solidFill>
                <a:srgbClr val="444444"/>
              </a:solidFill>
              <a:latin typeface="PT Serif"/>
              <a:ea typeface="Calibri" panose="020F0502020204030204" pitchFamily="34" charset="0"/>
              <a:cs typeface="Times New Roman" panose="02020603050405020304" pitchFamily="18" charset="0"/>
            </a:endParaRPr>
          </a:p>
          <a:p>
            <a:pPr>
              <a:lnSpc>
                <a:spcPct val="115000"/>
              </a:lnSpc>
              <a:spcAft>
                <a:spcPts val="1000"/>
              </a:spcAft>
            </a:pPr>
            <a:endParaRPr lang="ru-RU" sz="1200" dirty="0">
              <a:solidFill>
                <a:srgbClr val="444444"/>
              </a:solidFill>
              <a:latin typeface="PT Serif"/>
              <a:ea typeface="Calibri" panose="020F0502020204030204" pitchFamily="34" charset="0"/>
              <a:cs typeface="Times New Roman" panose="02020603050405020304" pitchFamily="18" charset="0"/>
            </a:endParaRPr>
          </a:p>
          <a:p>
            <a:r>
              <a:rPr lang="ru-RU" b="1" dirty="0"/>
              <a:t>                                          </a:t>
            </a:r>
            <a:r>
              <a:rPr lang="ru-RU" sz="2000" b="1" dirty="0"/>
              <a:t>Степени растяжений:</a:t>
            </a:r>
          </a:p>
          <a:p>
            <a:pPr lvl="0"/>
            <a:r>
              <a:rPr lang="ru-RU" sz="2000" b="1" dirty="0"/>
              <a:t>   первая </a:t>
            </a:r>
            <a:r>
              <a:rPr lang="ru-RU" sz="2000" dirty="0"/>
              <a:t>– сухожилия в данном случае разорваны частично, слабые болевые ощущения не приводят к ограничению подвижности сустава, отечность выражена слабо;</a:t>
            </a:r>
          </a:p>
          <a:p>
            <a:pPr lvl="0"/>
            <a:r>
              <a:rPr lang="ru-RU" sz="2000" b="1" dirty="0"/>
              <a:t>   вторая </a:t>
            </a:r>
            <a:r>
              <a:rPr lang="ru-RU" sz="2000" dirty="0"/>
              <a:t>– сопровождается сильной болью, отеками, кровоизлияниями, умеренным растяжением, утратой целостности волокон, иногда может быть повреждена капсула, движения приносят боль, наблюдается патологическая подвижность сустава;</a:t>
            </a:r>
          </a:p>
          <a:p>
            <a:pPr lvl="0"/>
            <a:r>
              <a:rPr lang="ru-RU" sz="2000" b="1" dirty="0"/>
              <a:t>   третья </a:t>
            </a:r>
            <a:r>
              <a:rPr lang="ru-RU" sz="2000" dirty="0"/>
              <a:t>– характеризуется полным разрывом сухожилий, выраженной отечностью, гиперемией в зоне травмы, обширными кровоизлияниями, нестабильностью, требует оперативного вмешательства.</a:t>
            </a:r>
          </a:p>
          <a:p>
            <a:pPr>
              <a:lnSpc>
                <a:spcPct val="115000"/>
              </a:lnSpc>
              <a:spcAft>
                <a:spcPts val="1000"/>
              </a:spcAft>
            </a:pPr>
            <a:endParaRPr lang="ru-RU" sz="1200" dirty="0">
              <a:solidFill>
                <a:srgbClr val="444444"/>
              </a:solidFill>
              <a:latin typeface="PT Serif"/>
              <a:ea typeface="Calibri" panose="020F0502020204030204" pitchFamily="34" charset="0"/>
              <a:cs typeface="Times New Roman" panose="02020603050405020304" pitchFamily="18" charset="0"/>
            </a:endParaRPr>
          </a:p>
          <a:p>
            <a:pPr>
              <a:lnSpc>
                <a:spcPct val="115000"/>
              </a:lnSpc>
              <a:spcAft>
                <a:spcPts val="1000"/>
              </a:spcAft>
            </a:pPr>
            <a:r>
              <a:rPr lang="ru-RU" sz="2000" dirty="0"/>
              <a:t>    </a:t>
            </a:r>
            <a:endParaRPr lang="ru-RU" sz="1200" dirty="0">
              <a:solidFill>
                <a:srgbClr val="444444"/>
              </a:solidFill>
              <a:latin typeface="PT Serif"/>
              <a:ea typeface="Calibri" panose="020F0502020204030204" pitchFamily="34" charset="0"/>
              <a:cs typeface="Times New Roman" panose="02020603050405020304" pitchFamily="18" charset="0"/>
            </a:endParaRPr>
          </a:p>
          <a:p>
            <a:pPr>
              <a:lnSpc>
                <a:spcPct val="115000"/>
              </a:lnSpc>
              <a:spcAft>
                <a:spcPts val="1000"/>
              </a:spcAft>
            </a:pPr>
            <a:endParaRPr lang="ru-RU" sz="1200" dirty="0">
              <a:solidFill>
                <a:srgbClr val="444444"/>
              </a:solidFill>
              <a:latin typeface="PT Serif"/>
              <a:ea typeface="Calibri" panose="020F0502020204030204" pitchFamily="34" charset="0"/>
              <a:cs typeface="Times New Roman" panose="02020603050405020304" pitchFamily="18" charset="0"/>
            </a:endParaRPr>
          </a:p>
          <a:p>
            <a:pPr>
              <a:lnSpc>
                <a:spcPct val="115000"/>
              </a:lnSpc>
              <a:spcAft>
                <a:spcPts val="1000"/>
              </a:spcAft>
            </a:pPr>
            <a:endParaRPr lang="ru-RU" sz="1200" dirty="0">
              <a:solidFill>
                <a:srgbClr val="444444"/>
              </a:solidFill>
              <a:latin typeface="PT Serif"/>
              <a:ea typeface="Calibri" panose="020F0502020204030204" pitchFamily="34" charset="0"/>
              <a:cs typeface="Times New Roman" panose="02020603050405020304" pitchFamily="18" charset="0"/>
            </a:endParaRPr>
          </a:p>
          <a:p>
            <a:pPr>
              <a:lnSpc>
                <a:spcPct val="115000"/>
              </a:lnSpc>
              <a:spcAft>
                <a:spcPts val="1000"/>
              </a:spcAft>
            </a:pPr>
            <a:endParaRPr lang="ru-RU" sz="1200" dirty="0">
              <a:solidFill>
                <a:srgbClr val="444444"/>
              </a:solidFill>
              <a:latin typeface="PT Serif"/>
              <a:ea typeface="Calibri" panose="020F0502020204030204" pitchFamily="34" charset="0"/>
              <a:cs typeface="Times New Roman" panose="02020603050405020304" pitchFamily="18" charset="0"/>
            </a:endParaRPr>
          </a:p>
          <a:p>
            <a:pPr>
              <a:lnSpc>
                <a:spcPct val="115000"/>
              </a:lnSpc>
              <a:spcAft>
                <a:spcPts val="1000"/>
              </a:spcAft>
            </a:pPr>
            <a:endParaRPr lang="ru-RU" sz="1200" dirty="0">
              <a:solidFill>
                <a:srgbClr val="444444"/>
              </a:solidFill>
              <a:latin typeface="PT Serif"/>
              <a:ea typeface="Calibri" panose="020F0502020204030204" pitchFamily="34" charset="0"/>
              <a:cs typeface="Times New Roman" panose="02020603050405020304" pitchFamily="18" charset="0"/>
            </a:endParaRPr>
          </a:p>
          <a:p>
            <a:pPr>
              <a:lnSpc>
                <a:spcPct val="115000"/>
              </a:lnSpc>
              <a:spcAft>
                <a:spcPts val="1000"/>
              </a:spcAft>
            </a:pPr>
            <a:endParaRPr lang="ru-RU" sz="1200" dirty="0">
              <a:solidFill>
                <a:srgbClr val="444444"/>
              </a:solidFill>
              <a:latin typeface="PT Serif"/>
              <a:ea typeface="Calibri" panose="020F0502020204030204" pitchFamily="34" charset="0"/>
              <a:cs typeface="Times New Roman" panose="02020603050405020304" pitchFamily="18" charset="0"/>
            </a:endParaRPr>
          </a:p>
          <a:p>
            <a:pPr>
              <a:lnSpc>
                <a:spcPct val="115000"/>
              </a:lnSpc>
              <a:spcAft>
                <a:spcPts val="1000"/>
              </a:spcAft>
            </a:pPr>
            <a:endParaRPr lang="ru-RU" sz="1200" dirty="0">
              <a:solidFill>
                <a:srgbClr val="444444"/>
              </a:solidFill>
              <a:latin typeface="PT Serif"/>
              <a:ea typeface="Calibri" panose="020F0502020204030204" pitchFamily="34" charset="0"/>
              <a:cs typeface="Times New Roman" panose="02020603050405020304" pitchFamily="18" charset="0"/>
            </a:endParaRPr>
          </a:p>
          <a:p>
            <a:pPr>
              <a:lnSpc>
                <a:spcPct val="115000"/>
              </a:lnSpc>
              <a:spcAft>
                <a:spcPts val="1000"/>
              </a:spcAft>
            </a:pPr>
            <a:endParaRPr lang="ru-RU" sz="1200" dirty="0">
              <a:solidFill>
                <a:srgbClr val="444444"/>
              </a:solidFill>
              <a:latin typeface="PT Serif"/>
              <a:ea typeface="Calibri" panose="020F0502020204030204" pitchFamily="34" charset="0"/>
              <a:cs typeface="Times New Roman" panose="02020603050405020304" pitchFamily="18" charset="0"/>
            </a:endParaRPr>
          </a:p>
        </p:txBody>
      </p:sp>
      <p:pic>
        <p:nvPicPr>
          <p:cNvPr id="3" name="Рисунок 2" descr="Повязки фиксирующие">
            <a:extLst>
              <a:ext uri="{FF2B5EF4-FFF2-40B4-BE49-F238E27FC236}">
                <a16:creationId xmlns:a16="http://schemas.microsoft.com/office/drawing/2014/main" id="{82BB7651-CBBD-45E6-975E-0B3388D5CA65}"/>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2048843"/>
            <a:ext cx="1440160" cy="1236141"/>
          </a:xfrm>
          <a:prstGeom prst="rect">
            <a:avLst/>
          </a:prstGeom>
          <a:noFill/>
          <a:ln>
            <a:noFill/>
          </a:ln>
        </p:spPr>
      </p:pic>
    </p:spTree>
    <p:extLst>
      <p:ext uri="{BB962C8B-B14F-4D97-AF65-F5344CB8AC3E}">
        <p14:creationId xmlns:p14="http://schemas.microsoft.com/office/powerpoint/2010/main" val="25675398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B9E9473-D37C-48A2-A81A-55771F8B0955}"/>
              </a:ext>
            </a:extLst>
          </p:cNvPr>
          <p:cNvSpPr/>
          <p:nvPr/>
        </p:nvSpPr>
        <p:spPr>
          <a:xfrm>
            <a:off x="107504" y="260647"/>
            <a:ext cx="8928992" cy="6350456"/>
          </a:xfrm>
          <a:prstGeom prst="rect">
            <a:avLst/>
          </a:prstGeom>
        </p:spPr>
        <p:txBody>
          <a:bodyPr wrap="square">
            <a:spAutoFit/>
          </a:bodyPr>
          <a:lstStyle/>
          <a:p>
            <a:pPr>
              <a:lnSpc>
                <a:spcPts val="1560"/>
              </a:lnSpc>
              <a:spcAft>
                <a:spcPts val="750"/>
              </a:spcAft>
            </a:pPr>
            <a:r>
              <a:rPr lang="ru-RU" sz="2000" b="1" dirty="0">
                <a:solidFill>
                  <a:srgbClr val="333333"/>
                </a:solidFill>
                <a:latin typeface="PT Sans"/>
                <a:ea typeface="Times New Roman" panose="02020603050405020304" pitchFamily="18" charset="0"/>
                <a:cs typeface="Times New Roman" panose="02020603050405020304" pitchFamily="18" charset="0"/>
              </a:rPr>
              <a:t>Насколько опасны растяжения связок: когда стоит обратиться к врачу</a:t>
            </a:r>
          </a:p>
          <a:p>
            <a:r>
              <a:rPr lang="ru-RU" sz="2000" dirty="0"/>
              <a:t>              Растяжения могут быть опасны в плане нарушения функций конечности и формирования очага хронической боли. Неприятная особенность растяжений в том, что </a:t>
            </a:r>
            <a:r>
              <a:rPr lang="ru-RU" sz="2000" b="1" dirty="0"/>
              <a:t>они имеют свойство повторяться</a:t>
            </a:r>
            <a:r>
              <a:rPr lang="ru-RU" sz="2000" dirty="0"/>
              <a:t> в одном и том же месте. </a:t>
            </a:r>
            <a:br>
              <a:rPr lang="ru-RU" sz="2000" dirty="0"/>
            </a:br>
            <a:r>
              <a:rPr lang="ru-RU" sz="2000" dirty="0"/>
              <a:t>             Если человек склонен к растяжениям, это может свидетельствовать о врожденной слабости соединительной ткани. А слабая соединительная ткань приводит к формированию пролапсов клапанов сердца, формированию межпозвонковых грыж и другим проблемам. Своевременное обращение к ортопеду или травматологу поможет избежать неприятных последствий.</a:t>
            </a:r>
          </a:p>
          <a:p>
            <a:r>
              <a:rPr lang="ru-RU" sz="2000" dirty="0"/>
              <a:t>             В большинстве случаев страдают голеностоп, колени, плечевые, лучезапястные суставы, встречается также растяжение мышц, травма мениска, в тяжелых случаях ушиб провоцирует перелом лодыжки, других частей тела. </a:t>
            </a:r>
            <a:r>
              <a:rPr lang="ru-RU" sz="2000" b="1" dirty="0"/>
              <a:t>Стоит отметить, что от сухожилий зависит стабилизация </a:t>
            </a:r>
            <a:r>
              <a:rPr lang="ru-RU" sz="2000" b="1" dirty="0">
                <a:hlinkClick r:id="rId2"/>
              </a:rPr>
              <a:t>суставов</a:t>
            </a:r>
            <a:r>
              <a:rPr lang="ru-RU" sz="2000" b="1" dirty="0"/>
              <a:t>.</a:t>
            </a:r>
            <a:r>
              <a:rPr lang="ru-RU" sz="2000" dirty="0"/>
              <a:t> Травмы приводят к полному или частичному разрыву сухожилий</a:t>
            </a:r>
          </a:p>
          <a:p>
            <a:endParaRPr lang="ru-RU" sz="2000" dirty="0"/>
          </a:p>
          <a:p>
            <a:endParaRPr lang="ru-RU" sz="2000" dirty="0"/>
          </a:p>
          <a:p>
            <a:pPr>
              <a:lnSpc>
                <a:spcPts val="1560"/>
              </a:lnSpc>
              <a:spcAft>
                <a:spcPts val="750"/>
              </a:spcAft>
            </a:pPr>
            <a:endParaRPr lang="ru-RU" sz="2000" b="1" dirty="0">
              <a:solidFill>
                <a:srgbClr val="333333"/>
              </a:solidFill>
              <a:latin typeface="PT Sans"/>
              <a:ea typeface="Calibri" panose="020F0502020204030204" pitchFamily="34" charset="0"/>
              <a:cs typeface="Times New Roman" panose="02020603050405020304" pitchFamily="18" charset="0"/>
            </a:endParaRPr>
          </a:p>
          <a:p>
            <a:pPr>
              <a:lnSpc>
                <a:spcPts val="1560"/>
              </a:lnSpc>
              <a:spcAft>
                <a:spcPts val="750"/>
              </a:spcAft>
            </a:pPr>
            <a:endParaRPr lang="ru-RU" sz="2000" b="1" dirty="0">
              <a:solidFill>
                <a:srgbClr val="333333"/>
              </a:solidFill>
              <a:latin typeface="PT Sans"/>
              <a:ea typeface="Calibri" panose="020F0502020204030204" pitchFamily="34" charset="0"/>
              <a:cs typeface="Times New Roman" panose="02020603050405020304" pitchFamily="18" charset="0"/>
            </a:endParaRPr>
          </a:p>
          <a:p>
            <a:pPr>
              <a:lnSpc>
                <a:spcPts val="1560"/>
              </a:lnSpc>
              <a:spcAft>
                <a:spcPts val="750"/>
              </a:spcAft>
            </a:pPr>
            <a:endParaRPr lang="ru-RU" sz="2000" b="1" dirty="0">
              <a:solidFill>
                <a:srgbClr val="333333"/>
              </a:solidFill>
              <a:latin typeface="PT Sans"/>
              <a:ea typeface="Calibri" panose="020F0502020204030204" pitchFamily="34" charset="0"/>
              <a:cs typeface="Times New Roman" panose="02020603050405020304" pitchFamily="18" charset="0"/>
            </a:endParaRPr>
          </a:p>
          <a:p>
            <a:pPr>
              <a:lnSpc>
                <a:spcPts val="1560"/>
              </a:lnSpc>
              <a:spcAft>
                <a:spcPts val="750"/>
              </a:spcAft>
            </a:pPr>
            <a:endParaRPr lang="ru-RU" sz="16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descr="https://lamifaren.kz/media/2019/04/stretching00.jpg">
            <a:extLst>
              <a:ext uri="{FF2B5EF4-FFF2-40B4-BE49-F238E27FC236}">
                <a16:creationId xmlns:a16="http://schemas.microsoft.com/office/drawing/2014/main" id="{E01B54E1-EA16-4C4B-BE05-1B369950B9B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1" y="4941167"/>
            <a:ext cx="1728191" cy="1656185"/>
          </a:xfrm>
          <a:prstGeom prst="rect">
            <a:avLst/>
          </a:prstGeom>
          <a:noFill/>
          <a:ln>
            <a:noFill/>
          </a:ln>
        </p:spPr>
      </p:pic>
    </p:spTree>
    <p:extLst>
      <p:ext uri="{BB962C8B-B14F-4D97-AF65-F5344CB8AC3E}">
        <p14:creationId xmlns:p14="http://schemas.microsoft.com/office/powerpoint/2010/main" val="3381579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CC378541-464D-4A8E-8A67-241FDEF2C1C1}"/>
              </a:ext>
            </a:extLst>
          </p:cNvPr>
          <p:cNvSpPr/>
          <p:nvPr/>
        </p:nvSpPr>
        <p:spPr>
          <a:xfrm>
            <a:off x="0" y="116632"/>
            <a:ext cx="9036496" cy="9017853"/>
          </a:xfrm>
          <a:prstGeom prst="rect">
            <a:avLst/>
          </a:prstGeom>
        </p:spPr>
        <p:txBody>
          <a:bodyPr wrap="square">
            <a:spAutoFit/>
          </a:bodyPr>
          <a:lstStyle/>
          <a:p>
            <a:r>
              <a:rPr lang="ru-RU" sz="1400" dirty="0">
                <a:latin typeface="Calibri" panose="020F0502020204030204" pitchFamily="34" charset="0"/>
                <a:ea typeface="Calibri" panose="020F0502020204030204" pitchFamily="34" charset="0"/>
                <a:cs typeface="Times New Roman" panose="02020603050405020304" pitchFamily="18" charset="0"/>
              </a:rPr>
              <a:t>                   </a:t>
            </a:r>
            <a:r>
              <a:rPr lang="ru-RU" sz="2000" dirty="0">
                <a:latin typeface="Calibri" panose="020F0502020204030204" pitchFamily="34" charset="0"/>
                <a:ea typeface="Calibri" panose="020F0502020204030204" pitchFamily="34" charset="0"/>
                <a:cs typeface="Times New Roman" panose="02020603050405020304" pitchFamily="18" charset="0"/>
              </a:rPr>
              <a:t>Обычное растяжение мышц, связок возникает вследствие спотыкания,  подворачивания конечности, падения. Риск получения такой травмы повышается при ношении высоких каблуков или при хождении по скользкой земле (лед, снег, гладкий пол). Растяжение луче-запястной зоны возникает при падении на руку.</a:t>
            </a:r>
          </a:p>
          <a:p>
            <a:endParaRPr lang="ru-RU" sz="2000" dirty="0">
              <a:latin typeface="Calibri" panose="020F0502020204030204" pitchFamily="34" charset="0"/>
              <a:ea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r>
              <a:rPr lang="ru-RU" sz="2000" b="1" dirty="0"/>
              <a:t>       </a:t>
            </a:r>
          </a:p>
          <a:p>
            <a:r>
              <a:rPr lang="ru-RU" sz="2000" b="1" dirty="0"/>
              <a:t>  </a:t>
            </a:r>
          </a:p>
          <a:p>
            <a:r>
              <a:rPr lang="ru-RU" sz="2000" b="1" dirty="0"/>
              <a:t>    Симптомы                                                                                                                                                                                    </a:t>
            </a:r>
            <a:r>
              <a:rPr lang="ru-RU" sz="2000" dirty="0"/>
              <a:t>                </a:t>
            </a:r>
            <a:r>
              <a:rPr lang="ru-RU" sz="2000" b="1" dirty="0"/>
              <a:t>При признаках растяжения связок следует немедленно обратиться к врачу</a:t>
            </a:r>
            <a:r>
              <a:rPr lang="ru-RU" sz="2000" dirty="0"/>
              <a:t>. Травма сопровождается сильной болью, она возникает практически сразу. Иногда пациент продолжает движение, что приводит к дальнейшему травмированию связок. Через некоторое время на пораженном месте образуются отеки, кровоизлияния. Боль усиливается, </a:t>
            </a:r>
            <a:r>
              <a:rPr lang="ru-RU" sz="2000" dirty="0">
                <a:hlinkClick r:id="rId2"/>
              </a:rPr>
              <a:t>суставы</a:t>
            </a:r>
            <a:r>
              <a:rPr lang="ru-RU" sz="2000" dirty="0"/>
              <a:t> обретают ограниченную подвижность. При полном разрыве сустава максимально повышается его подвижность.</a:t>
            </a: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latin typeface="Calibri" panose="020F0502020204030204" pitchFamily="34" charset="0"/>
              <a:cs typeface="Times New Roman" panose="02020603050405020304" pitchFamily="18" charset="0"/>
            </a:endParaRPr>
          </a:p>
          <a:p>
            <a:endParaRPr lang="ru-RU" sz="2000" dirty="0"/>
          </a:p>
        </p:txBody>
      </p:sp>
      <p:pic>
        <p:nvPicPr>
          <p:cNvPr id="5" name="Рисунок 4" descr="https://lamifaren.kz/media/2019/04/stretching01-768x512.jpg">
            <a:extLst>
              <a:ext uri="{FF2B5EF4-FFF2-40B4-BE49-F238E27FC236}">
                <a16:creationId xmlns:a16="http://schemas.microsoft.com/office/drawing/2014/main" id="{13C34104-AF49-4D8B-9EFD-F52B6E5C1DA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1700808"/>
            <a:ext cx="2664296" cy="1728192"/>
          </a:xfrm>
          <a:prstGeom prst="rect">
            <a:avLst/>
          </a:prstGeom>
          <a:noFill/>
          <a:ln>
            <a:noFill/>
          </a:ln>
        </p:spPr>
      </p:pic>
    </p:spTree>
    <p:extLst>
      <p:ext uri="{BB962C8B-B14F-4D97-AF65-F5344CB8AC3E}">
        <p14:creationId xmlns:p14="http://schemas.microsoft.com/office/powerpoint/2010/main" val="496794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46BE7FB0-64B8-45D7-A37C-14A2FF1848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381000"/>
            <a:ext cx="8128000" cy="6096000"/>
          </a:xfrm>
          <a:prstGeom prst="rect">
            <a:avLst/>
          </a:prstGeom>
        </p:spPr>
      </p:pic>
    </p:spTree>
    <p:extLst>
      <p:ext uri="{BB962C8B-B14F-4D97-AF65-F5344CB8AC3E}">
        <p14:creationId xmlns:p14="http://schemas.microsoft.com/office/powerpoint/2010/main" val="3236874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471F5116-7335-4354-88ED-5F4B7F2A0A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381000"/>
            <a:ext cx="8128000" cy="6096000"/>
          </a:xfrm>
          <a:prstGeom prst="rect">
            <a:avLst/>
          </a:prstGeom>
        </p:spPr>
      </p:pic>
    </p:spTree>
    <p:extLst>
      <p:ext uri="{BB962C8B-B14F-4D97-AF65-F5344CB8AC3E}">
        <p14:creationId xmlns:p14="http://schemas.microsoft.com/office/powerpoint/2010/main" val="41996642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2FF0C68-8703-48CD-925A-C899ADFEDA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81390"/>
            <a:ext cx="9145016" cy="6558390"/>
          </a:xfrm>
          <a:prstGeom prst="rect">
            <a:avLst/>
          </a:prstGeom>
        </p:spPr>
      </p:pic>
    </p:spTree>
    <p:extLst>
      <p:ext uri="{BB962C8B-B14F-4D97-AF65-F5344CB8AC3E}">
        <p14:creationId xmlns:p14="http://schemas.microsoft.com/office/powerpoint/2010/main" val="36782444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AA147FDF-A734-4407-85E8-CDBD84160B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260648"/>
            <a:ext cx="8128000" cy="6096000"/>
          </a:xfrm>
          <a:prstGeom prst="rect">
            <a:avLst/>
          </a:prstGeom>
        </p:spPr>
      </p:pic>
    </p:spTree>
    <p:extLst>
      <p:ext uri="{BB962C8B-B14F-4D97-AF65-F5344CB8AC3E}">
        <p14:creationId xmlns:p14="http://schemas.microsoft.com/office/powerpoint/2010/main" val="39422353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57A05EF0-E4E1-4A78-A796-2739C6D8AC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57600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AB45925C-AD38-4BC2-B5E0-4359C8CC0F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Рисунок 3">
            <a:extLst>
              <a:ext uri="{FF2B5EF4-FFF2-40B4-BE49-F238E27FC236}">
                <a16:creationId xmlns:a16="http://schemas.microsoft.com/office/drawing/2014/main" id="{BCB65741-4750-4B2A-B483-7D5DF74CD6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52400"/>
            <a:ext cx="9144000" cy="6858000"/>
          </a:xfrm>
          <a:prstGeom prst="rect">
            <a:avLst/>
          </a:prstGeom>
        </p:spPr>
      </p:pic>
    </p:spTree>
    <p:extLst>
      <p:ext uri="{BB962C8B-B14F-4D97-AF65-F5344CB8AC3E}">
        <p14:creationId xmlns:p14="http://schemas.microsoft.com/office/powerpoint/2010/main" val="31805221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D4779ED0-9A78-4D26-BB8D-BFC6B0B9ED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610196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E0DA6CFE-3D3A-4890-8E74-D04EAEEDC4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691707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https://im0-tub-ru.yandex.net/i?id=68bb90ef1946f7a37f94ee6193c1d7d9-l&amp;n=13">
            <a:extLst>
              <a:ext uri="{FF2B5EF4-FFF2-40B4-BE49-F238E27FC236}">
                <a16:creationId xmlns:a16="http://schemas.microsoft.com/office/drawing/2014/main" id="{5A1A6793-92BA-44D2-A580-E9649771F7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ds04.infourok.ru/uploads/ex/07ed/00028c74-63120a95/img7.jpg">
            <a:extLst>
              <a:ext uri="{FF2B5EF4-FFF2-40B4-BE49-F238E27FC236}">
                <a16:creationId xmlns:a16="http://schemas.microsoft.com/office/drawing/2014/main" id="{9594280B-1F8D-4835-BFB2-0EF0B96C45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5699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https://im0-tub-ru.yandex.net/i?id=95d945aea49e60ecdef561046418fd9a-l&amp;n=13">
            <a:extLst>
              <a:ext uri="{FF2B5EF4-FFF2-40B4-BE49-F238E27FC236}">
                <a16:creationId xmlns:a16="http://schemas.microsoft.com/office/drawing/2014/main" id="{DA07C839-B656-4CF9-A4DE-5A26472A1B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cf.ppt-online.org/files/slide/c/CP03lWA7gwy5miqdzZu9tfbpvYL4DoMEsXIaJe/slide-18.jpg">
            <a:extLst>
              <a:ext uri="{FF2B5EF4-FFF2-40B4-BE49-F238E27FC236}">
                <a16:creationId xmlns:a16="http://schemas.microsoft.com/office/drawing/2014/main" id="{36E64527-BF22-4245-BAA6-11C86C86FB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448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https://im0-tub-ru.yandex.net/i?id=f7f32acaa1f7c9ba5844b8f134b87201-l&amp;n=13">
            <a:extLst>
              <a:ext uri="{FF2B5EF4-FFF2-40B4-BE49-F238E27FC236}">
                <a16:creationId xmlns:a16="http://schemas.microsoft.com/office/drawing/2014/main" id="{657069DB-7FE4-4713-9D41-D933850D92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ds04.infourok.ru/uploads/ex/0d1f/0000e3f6-9516dee5/img9.jpg">
            <a:extLst>
              <a:ext uri="{FF2B5EF4-FFF2-40B4-BE49-F238E27FC236}">
                <a16:creationId xmlns:a16="http://schemas.microsoft.com/office/drawing/2014/main" id="{3E6FC4CD-44AC-4E98-9BAC-32F7B2EC85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8191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https://im0-tub-ru.yandex.net/i?id=05c0ed387e89fc23a761d05119bf5554-l&amp;n=13">
            <a:extLst>
              <a:ext uri="{FF2B5EF4-FFF2-40B4-BE49-F238E27FC236}">
                <a16:creationId xmlns:a16="http://schemas.microsoft.com/office/drawing/2014/main" id="{6CAA7702-91F4-44A6-9491-61798B3AFF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056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cf.ppt-online.org/files1/slide/i/I8FwO4fUL2HMvGocbsjlxW9ZrVDCYizRpkQABSmyh/slide-2.jpg">
            <a:extLst>
              <a:ext uri="{FF2B5EF4-FFF2-40B4-BE49-F238E27FC236}">
                <a16:creationId xmlns:a16="http://schemas.microsoft.com/office/drawing/2014/main" id="{B9E2B437-5262-4052-A1E0-BCDA6F0955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0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25279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https://im0-tub-ru.yandex.net/i?id=4f693281a09605f0a032951bc1fd9f72-l&amp;n=13">
            <a:extLst>
              <a:ext uri="{FF2B5EF4-FFF2-40B4-BE49-F238E27FC236}">
                <a16:creationId xmlns:a16="http://schemas.microsoft.com/office/drawing/2014/main" id="{EB945284-3823-4DD4-8B51-0B8A0CFC39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056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cf.ppt-online.org/files1/slide/a/abdxrWR8BQLISyKjiHcFG453uOZXU1hnfCDvY2qPo/slide-16.jpg">
            <a:extLst>
              <a:ext uri="{FF2B5EF4-FFF2-40B4-BE49-F238E27FC236}">
                <a16:creationId xmlns:a16="http://schemas.microsoft.com/office/drawing/2014/main" id="{67309F34-C6C3-4692-9D96-19DD2090C5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0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6707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https://im0-tub-ru.yandex.net/i?id=a186449d98960a75f85d2867554f7b72-l&amp;n=13">
            <a:extLst>
              <a:ext uri="{FF2B5EF4-FFF2-40B4-BE49-F238E27FC236}">
                <a16:creationId xmlns:a16="http://schemas.microsoft.com/office/drawing/2014/main" id="{C76A8273-0B14-48E5-9E68-D9ADC6782E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prezentacii.org/uploads/files/19/01/112779/data/pres/screen8.jpg">
            <a:extLst>
              <a:ext uri="{FF2B5EF4-FFF2-40B4-BE49-F238E27FC236}">
                <a16:creationId xmlns:a16="http://schemas.microsoft.com/office/drawing/2014/main" id="{1C813E01-5D02-4E78-B950-C31A557448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8109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5" name="Picture 7" descr="https://im0-tub-ru.yandex.net/i?id=ef4a5689343726a1b4a2a5c1f4b13d32-l&amp;n=13">
            <a:extLst>
              <a:ext uri="{FF2B5EF4-FFF2-40B4-BE49-F238E27FC236}">
                <a16:creationId xmlns:a16="http://schemas.microsoft.com/office/drawing/2014/main" id="{327879C3-06FE-4028-A474-071D83862B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62" y="116632"/>
            <a:ext cx="8938740" cy="6741368"/>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8" descr="http://900igr.net/up/datas/76690/066.jpg">
            <a:extLst>
              <a:ext uri="{FF2B5EF4-FFF2-40B4-BE49-F238E27FC236}">
                <a16:creationId xmlns:a16="http://schemas.microsoft.com/office/drawing/2014/main" id="{34A64ABC-EEA7-4235-8394-36A70B459E18}"/>
              </a:ext>
            </a:extLst>
          </p:cNvPr>
          <p:cNvSpPr>
            <a:spLocks noChangeAspect="1" noChangeArrowheads="1"/>
          </p:cNvSpPr>
          <p:nvPr/>
        </p:nvSpPr>
        <p:spPr bwMode="auto">
          <a:xfrm>
            <a:off x="980108" y="4686262"/>
            <a:ext cx="190804" cy="1908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Tree>
    <p:extLst>
      <p:ext uri="{BB962C8B-B14F-4D97-AF65-F5344CB8AC3E}">
        <p14:creationId xmlns:p14="http://schemas.microsoft.com/office/powerpoint/2010/main" val="3349668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8A48921A-CCAE-4E9B-8879-D5A4C7ECA9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143000"/>
            <a:ext cx="6096000" cy="4572000"/>
          </a:xfrm>
          <a:prstGeom prst="rect">
            <a:avLst/>
          </a:prstGeom>
        </p:spPr>
      </p:pic>
    </p:spTree>
    <p:extLst>
      <p:ext uri="{BB962C8B-B14F-4D97-AF65-F5344CB8AC3E}">
        <p14:creationId xmlns:p14="http://schemas.microsoft.com/office/powerpoint/2010/main" val="7874383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9C5CA664-7E3E-4C91-9F4B-BF23C5F2F7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65" y="130324"/>
            <a:ext cx="8796469" cy="6597352"/>
          </a:xfrm>
          <a:prstGeom prst="rect">
            <a:avLst/>
          </a:prstGeom>
        </p:spPr>
      </p:pic>
    </p:spTree>
    <p:extLst>
      <p:ext uri="{BB962C8B-B14F-4D97-AF65-F5344CB8AC3E}">
        <p14:creationId xmlns:p14="http://schemas.microsoft.com/office/powerpoint/2010/main" val="20576974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ED990E-553F-431B-B781-CD2264FA72D0}"/>
              </a:ext>
            </a:extLst>
          </p:cNvPr>
          <p:cNvSpPr>
            <a:spLocks noGrp="1"/>
          </p:cNvSpPr>
          <p:nvPr>
            <p:ph type="title"/>
          </p:nvPr>
        </p:nvSpPr>
        <p:spPr>
          <a:xfrm>
            <a:off x="457200" y="274638"/>
            <a:ext cx="8579296" cy="4234482"/>
          </a:xfrm>
        </p:spPr>
        <p:txBody>
          <a:bodyPr>
            <a:normAutofit/>
          </a:bodyPr>
          <a:lstStyle/>
          <a:p>
            <a:r>
              <a:rPr lang="ru-RU" dirty="0"/>
              <a:t>Будьте внимательны на занятиях  физическими упражнениями</a:t>
            </a:r>
            <a:br>
              <a:rPr lang="ru-RU" dirty="0"/>
            </a:br>
            <a:r>
              <a:rPr lang="ru-RU" dirty="0"/>
              <a:t>Не подвергайте опасности </a:t>
            </a:r>
          </a:p>
        </p:txBody>
      </p:sp>
    </p:spTree>
    <p:extLst>
      <p:ext uri="{BB962C8B-B14F-4D97-AF65-F5344CB8AC3E}">
        <p14:creationId xmlns:p14="http://schemas.microsoft.com/office/powerpoint/2010/main" val="24254370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FC5D4B-83B0-4850-BF75-DE9805063E9D}"/>
              </a:ext>
            </a:extLst>
          </p:cNvPr>
          <p:cNvSpPr>
            <a:spLocks noGrp="1"/>
          </p:cNvSpPr>
          <p:nvPr>
            <p:ph type="title"/>
          </p:nvPr>
        </p:nvSpPr>
        <p:spPr/>
        <p:txBody>
          <a:bodyPr/>
          <a:lstStyle/>
          <a:p>
            <a:endParaRPr lang="ru-RU" dirty="0"/>
          </a:p>
        </p:txBody>
      </p:sp>
      <p:pic>
        <p:nvPicPr>
          <p:cNvPr id="4" name="Рисунок 3">
            <a:extLst>
              <a:ext uri="{FF2B5EF4-FFF2-40B4-BE49-F238E27FC236}">
                <a16:creationId xmlns:a16="http://schemas.microsoft.com/office/drawing/2014/main" id="{7F449D0D-67B4-440B-B5C4-07EAF9566D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97807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AC746C6-1069-4207-BB17-DB9F4E28A24C}"/>
              </a:ext>
            </a:extLst>
          </p:cNvPr>
          <p:cNvSpPr/>
          <p:nvPr/>
        </p:nvSpPr>
        <p:spPr>
          <a:xfrm>
            <a:off x="251520" y="116632"/>
            <a:ext cx="8640960" cy="7755969"/>
          </a:xfrm>
          <a:prstGeom prst="rect">
            <a:avLst/>
          </a:prstGeom>
        </p:spPr>
        <p:txBody>
          <a:bodyPr wrap="square">
            <a:spAutoFit/>
          </a:bodyPr>
          <a:lstStyle/>
          <a:p>
            <a:pPr algn="ctr"/>
            <a:endParaRPr lang="ru-RU" dirty="0"/>
          </a:p>
          <a:p>
            <a:pPr algn="ctr"/>
            <a:endParaRPr lang="ru-RU" dirty="0"/>
          </a:p>
          <a:p>
            <a:pPr algn="ctr"/>
            <a:endParaRPr lang="ru-RU" dirty="0"/>
          </a:p>
          <a:p>
            <a:pPr algn="ctr"/>
            <a:r>
              <a:rPr lang="ru-RU" dirty="0"/>
              <a:t>  </a:t>
            </a:r>
            <a:r>
              <a:rPr lang="ru-RU" sz="2400" dirty="0"/>
              <a:t>Я Вас приветствую, уважаемые коллеги</a:t>
            </a:r>
            <a:br>
              <a:rPr lang="ru-RU" sz="2400" dirty="0"/>
            </a:br>
            <a:r>
              <a:rPr lang="ru-RU" sz="2400" dirty="0"/>
              <a:t>                               </a:t>
            </a:r>
          </a:p>
          <a:p>
            <a:pPr algn="ctr"/>
            <a:endParaRPr lang="ru-RU" sz="2400" dirty="0"/>
          </a:p>
          <a:p>
            <a:pPr algn="ctr"/>
            <a:r>
              <a:rPr lang="ru-RU" sz="2400" dirty="0"/>
              <a:t> Тема занятия:  </a:t>
            </a:r>
          </a:p>
          <a:p>
            <a:pPr algn="ctr"/>
            <a:endParaRPr lang="ru-RU" sz="2400" dirty="0"/>
          </a:p>
          <a:p>
            <a:pPr algn="ctr"/>
            <a:r>
              <a:rPr lang="ru-RU" sz="2400" dirty="0"/>
              <a:t>                                                  </a:t>
            </a:r>
          </a:p>
          <a:p>
            <a:pPr algn="ctr"/>
            <a:r>
              <a:rPr lang="ru-RU" sz="2400" dirty="0"/>
              <a:t> оказание </a:t>
            </a:r>
          </a:p>
          <a:p>
            <a:pPr algn="ctr"/>
            <a:r>
              <a:rPr lang="ru-RU" sz="2400" dirty="0"/>
              <a:t>   первой медицинской помощи при ушибах</a:t>
            </a:r>
          </a:p>
          <a:p>
            <a:pPr algn="ctr"/>
            <a:r>
              <a:rPr lang="ru-RU" sz="2400" dirty="0"/>
              <a:t> и растяжениях</a:t>
            </a:r>
          </a:p>
          <a:p>
            <a:endParaRPr lang="ru-RU" sz="2400" dirty="0"/>
          </a:p>
          <a:p>
            <a:endParaRPr lang="ru-RU" sz="2400"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br>
              <a:rPr lang="ru-RU" dirty="0"/>
            </a:br>
            <a:endParaRPr lang="ru-RU" dirty="0"/>
          </a:p>
        </p:txBody>
      </p:sp>
    </p:spTree>
    <p:extLst>
      <p:ext uri="{BB962C8B-B14F-4D97-AF65-F5344CB8AC3E}">
        <p14:creationId xmlns:p14="http://schemas.microsoft.com/office/powerpoint/2010/main" val="6425628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F3FB15-4A43-451B-837E-F01CAEA1B250}"/>
              </a:ext>
            </a:extLst>
          </p:cNvPr>
          <p:cNvSpPr>
            <a:spLocks noGrp="1"/>
          </p:cNvSpPr>
          <p:nvPr>
            <p:ph type="title"/>
          </p:nvPr>
        </p:nvSpPr>
        <p:spPr>
          <a:xfrm>
            <a:off x="179512" y="260648"/>
            <a:ext cx="8646132" cy="3730426"/>
          </a:xfrm>
        </p:spPr>
        <p:txBody>
          <a:bodyPr>
            <a:normAutofit/>
          </a:bodyPr>
          <a:lstStyle/>
          <a:p>
            <a:br>
              <a:rPr lang="ru-RU" dirty="0"/>
            </a:br>
            <a:br>
              <a:rPr lang="ru-RU" dirty="0"/>
            </a:br>
            <a:br>
              <a:rPr lang="ru-RU" dirty="0"/>
            </a:br>
            <a:br>
              <a:rPr lang="ru-RU" dirty="0"/>
            </a:br>
            <a:endParaRPr lang="ru-RU" dirty="0"/>
          </a:p>
        </p:txBody>
      </p:sp>
      <p:sp>
        <p:nvSpPr>
          <p:cNvPr id="4" name="Прямоугольник 3">
            <a:extLst>
              <a:ext uri="{FF2B5EF4-FFF2-40B4-BE49-F238E27FC236}">
                <a16:creationId xmlns:a16="http://schemas.microsoft.com/office/drawing/2014/main" id="{DC8CCC19-BF85-4A94-9D30-992FD89043BA}"/>
              </a:ext>
            </a:extLst>
          </p:cNvPr>
          <p:cNvSpPr/>
          <p:nvPr/>
        </p:nvSpPr>
        <p:spPr>
          <a:xfrm>
            <a:off x="179512" y="260648"/>
            <a:ext cx="8784976" cy="2862322"/>
          </a:xfrm>
          <a:prstGeom prst="rect">
            <a:avLst/>
          </a:prstGeom>
        </p:spPr>
        <p:txBody>
          <a:bodyPr wrap="square">
            <a:spAutoFit/>
          </a:bodyPr>
          <a:lstStyle/>
          <a:p>
            <a:endParaRPr lang="ru-RU" sz="2000" dirty="0"/>
          </a:p>
          <a:p>
            <a:endParaRPr lang="ru-RU" sz="2000" dirty="0"/>
          </a:p>
          <a:p>
            <a:endParaRPr lang="ru-RU" sz="2000" dirty="0"/>
          </a:p>
          <a:p>
            <a:endParaRPr lang="ru-RU" sz="2000" dirty="0"/>
          </a:p>
          <a:p>
            <a:endParaRPr lang="ru-RU" sz="2000" dirty="0"/>
          </a:p>
          <a:p>
            <a:endParaRPr lang="ru-RU" sz="2000" dirty="0"/>
          </a:p>
          <a:p>
            <a:endParaRPr lang="ru-RU" sz="2000" dirty="0"/>
          </a:p>
          <a:p>
            <a:endParaRPr lang="ru-RU" sz="2000" dirty="0"/>
          </a:p>
          <a:p>
            <a:endParaRPr lang="ru-RU" sz="2000" dirty="0"/>
          </a:p>
        </p:txBody>
      </p:sp>
      <p:pic>
        <p:nvPicPr>
          <p:cNvPr id="6" name="Рисунок 5">
            <a:extLst>
              <a:ext uri="{FF2B5EF4-FFF2-40B4-BE49-F238E27FC236}">
                <a16:creationId xmlns:a16="http://schemas.microsoft.com/office/drawing/2014/main" id="{A0024524-F930-43E8-99E3-1EFD66692C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34634"/>
            <a:ext cx="8456488" cy="6723366"/>
          </a:xfrm>
          <a:prstGeom prst="rect">
            <a:avLst/>
          </a:prstGeom>
        </p:spPr>
      </p:pic>
    </p:spTree>
    <p:extLst>
      <p:ext uri="{BB962C8B-B14F-4D97-AF65-F5344CB8AC3E}">
        <p14:creationId xmlns:p14="http://schemas.microsoft.com/office/powerpoint/2010/main" val="26018928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28C0E710-3D61-4E72-90F0-DAA8F21A02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964488" cy="6477000"/>
          </a:xfrm>
          <a:prstGeom prst="rect">
            <a:avLst/>
          </a:prstGeom>
        </p:spPr>
      </p:pic>
    </p:spTree>
    <p:extLst>
      <p:ext uri="{BB962C8B-B14F-4D97-AF65-F5344CB8AC3E}">
        <p14:creationId xmlns:p14="http://schemas.microsoft.com/office/powerpoint/2010/main" val="39412691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3F6368A-E6DC-4174-80C7-ED9FF3EFB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52190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B99E805D-5F91-4D4A-862B-939B110343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60285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51F3AA4C-46DD-4B0C-8062-68B843C8E5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80628"/>
            <a:ext cx="8928992" cy="6660740"/>
          </a:xfrm>
          <a:prstGeom prst="rect">
            <a:avLst/>
          </a:prstGeom>
        </p:spPr>
      </p:pic>
    </p:spTree>
    <p:extLst>
      <p:ext uri="{BB962C8B-B14F-4D97-AF65-F5344CB8AC3E}">
        <p14:creationId xmlns:p14="http://schemas.microsoft.com/office/powerpoint/2010/main" val="14572011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EA6E089-6E96-46F5-9CAB-16906C19D0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80628"/>
            <a:ext cx="8856984" cy="6642738"/>
          </a:xfrm>
          <a:prstGeom prst="rect">
            <a:avLst/>
          </a:prstGeom>
        </p:spPr>
      </p:pic>
    </p:spTree>
    <p:extLst>
      <p:ext uri="{BB962C8B-B14F-4D97-AF65-F5344CB8AC3E}">
        <p14:creationId xmlns:p14="http://schemas.microsoft.com/office/powerpoint/2010/main" val="42508133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A3E0CCE6-E7F9-4F53-9992-B3B8DAD779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799"/>
            <a:ext cx="9113011" cy="6834758"/>
          </a:xfrm>
          <a:prstGeom prst="rect">
            <a:avLst/>
          </a:prstGeom>
        </p:spPr>
      </p:pic>
    </p:spTree>
    <p:extLst>
      <p:ext uri="{BB962C8B-B14F-4D97-AF65-F5344CB8AC3E}">
        <p14:creationId xmlns:p14="http://schemas.microsoft.com/office/powerpoint/2010/main" val="21733475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33DFC4A-A443-42BD-AF0F-B34B764B16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777372"/>
          </a:xfrm>
          <a:prstGeom prst="rect">
            <a:avLst/>
          </a:prstGeom>
        </p:spPr>
      </p:pic>
    </p:spTree>
    <p:extLst>
      <p:ext uri="{BB962C8B-B14F-4D97-AF65-F5344CB8AC3E}">
        <p14:creationId xmlns:p14="http://schemas.microsoft.com/office/powerpoint/2010/main" val="6741446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881EC98-0260-4A30-A624-535E5E9153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80628"/>
            <a:ext cx="8928992" cy="6696744"/>
          </a:xfrm>
          <a:prstGeom prst="rect">
            <a:avLst/>
          </a:prstGeom>
        </p:spPr>
      </p:pic>
    </p:spTree>
    <p:extLst>
      <p:ext uri="{BB962C8B-B14F-4D97-AF65-F5344CB8AC3E}">
        <p14:creationId xmlns:p14="http://schemas.microsoft.com/office/powerpoint/2010/main" val="30697604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BA6A89D8-710D-481D-B814-A306602E0C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03854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4EFA7B8E-9F74-423E-A0AC-E5B28D06EA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36496" cy="6777372"/>
          </a:xfrm>
          <a:prstGeom prst="rect">
            <a:avLst/>
          </a:prstGeom>
        </p:spPr>
      </p:pic>
    </p:spTree>
    <p:extLst>
      <p:ext uri="{BB962C8B-B14F-4D97-AF65-F5344CB8AC3E}">
        <p14:creationId xmlns:p14="http://schemas.microsoft.com/office/powerpoint/2010/main" val="320317019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3150</TotalTime>
  <Words>5047</Words>
  <Application>Microsoft Office PowerPoint</Application>
  <PresentationFormat>Экран (4:3)</PresentationFormat>
  <Paragraphs>529</Paragraphs>
  <Slides>66</Slides>
  <Notes>2</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66</vt:i4>
      </vt:variant>
    </vt:vector>
  </HeadingPairs>
  <TitlesOfParts>
    <vt:vector size="74" baseType="lpstr">
      <vt:lpstr>Arial</vt:lpstr>
      <vt:lpstr>Calibri</vt:lpstr>
      <vt:lpstr>Open Sans</vt:lpstr>
      <vt:lpstr>PT Sans</vt:lpstr>
      <vt:lpstr>PT Serif</vt:lpstr>
      <vt:lpstr>Times New Roman</vt:lpstr>
      <vt:lpstr>YS Text</vt:lpstr>
      <vt:lpstr>Тема Office</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Будьте внимательны на занятиях  физическими упражнениями Не подвергайте опасности </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Борис</dc:creator>
  <cp:lastModifiedBy>Борис Григорьев</cp:lastModifiedBy>
  <cp:revision>267</cp:revision>
  <dcterms:created xsi:type="dcterms:W3CDTF">2016-12-24T06:38:19Z</dcterms:created>
  <dcterms:modified xsi:type="dcterms:W3CDTF">2019-12-03T05:16:41Z</dcterms:modified>
</cp:coreProperties>
</file>